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1" r:id="rId3"/>
    <p:sldId id="276" r:id="rId4"/>
    <p:sldId id="263" r:id="rId5"/>
    <p:sldId id="292" r:id="rId6"/>
    <p:sldId id="270" r:id="rId7"/>
    <p:sldId id="284" r:id="rId8"/>
    <p:sldId id="285" r:id="rId9"/>
    <p:sldId id="266" r:id="rId10"/>
    <p:sldId id="303" r:id="rId11"/>
    <p:sldId id="262" r:id="rId12"/>
    <p:sldId id="281" r:id="rId13"/>
    <p:sldId id="268" r:id="rId14"/>
    <p:sldId id="269" r:id="rId15"/>
    <p:sldId id="297" r:id="rId16"/>
    <p:sldId id="308" r:id="rId17"/>
    <p:sldId id="289" r:id="rId18"/>
    <p:sldId id="298" r:id="rId19"/>
    <p:sldId id="299" r:id="rId20"/>
    <p:sldId id="304" r:id="rId21"/>
    <p:sldId id="305" r:id="rId22"/>
    <p:sldId id="307" r:id="rId23"/>
    <p:sldId id="306" r:id="rId24"/>
    <p:sldId id="293" r:id="rId25"/>
    <p:sldId id="301" r:id="rId26"/>
    <p:sldId id="271" r:id="rId27"/>
    <p:sldId id="275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9E7D9"/>
    <a:srgbClr val="4C4C4C"/>
    <a:srgbClr val="555555"/>
    <a:srgbClr val="6B9036"/>
    <a:srgbClr val="DD652F"/>
    <a:srgbClr val="FACD96"/>
    <a:srgbClr val="2DC9C2"/>
    <a:srgbClr val="E58585"/>
    <a:srgbClr val="EA9F7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>
        <p:scale>
          <a:sx n="66" d="100"/>
          <a:sy n="66" d="100"/>
        </p:scale>
        <p:origin x="-64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31%</a:t>
                    </a:r>
                    <a:endParaRPr lang="en-US" sz="2400" dirty="0"/>
                  </a:p>
                </c:rich>
              </c:tx>
              <c:showVal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19%</a:t>
                    </a:r>
                    <a:endParaRPr lang="en-US" sz="2400" dirty="0"/>
                  </a:p>
                </c:rich>
              </c:tx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 dirty="0" smtClean="0"/>
                      <a:t>12%</a:t>
                    </a:r>
                    <a:endParaRPr lang="en-US" sz="2400" dirty="0"/>
                  </a:p>
                </c:rich>
              </c:tx>
              <c:showVal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400" dirty="0" smtClean="0"/>
                      <a:t>12%</a:t>
                    </a:r>
                    <a:endParaRPr lang="en-US" sz="2400" dirty="0"/>
                  </a:p>
                </c:rich>
              </c:tx>
              <c:showVal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10%</a:t>
                    </a:r>
                    <a:endParaRPr lang="en-US" sz="2400" dirty="0"/>
                  </a:p>
                </c:rich>
              </c:tx>
              <c:showVal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9%</a:t>
                    </a:r>
                    <a:endParaRPr lang="en-US" sz="2400" dirty="0"/>
                  </a:p>
                </c:rich>
              </c:tx>
              <c:showVal val="1"/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400" smtClean="0"/>
                      <a:t>7%</a:t>
                    </a:r>
                    <a:endParaRPr lang="en-US" sz="2400" dirty="0"/>
                  </a:p>
                </c:rich>
              </c:tx>
              <c:showVal val="1"/>
              <c:showPercent val="1"/>
            </c:dLbl>
            <c:numFmt formatCode="General" sourceLinked="0"/>
            <c:txPr>
              <a:bodyPr/>
              <a:lstStyle/>
              <a:p>
                <a:pPr>
                  <a:defRPr sz="2400" b="1">
                    <a:latin typeface="Agency FB" pitchFamily="34" charset="0"/>
                  </a:defRPr>
                </a:pPr>
                <a:endParaRPr lang="en-US"/>
              </a:p>
            </c:txPr>
            <c:showVal val="1"/>
            <c:showPercent val="1"/>
            <c:showLeaderLines val="1"/>
          </c:dLbls>
          <c:cat>
            <c:strRef>
              <c:f>Sheet1!$A$2:$A$8</c:f>
              <c:strCache>
                <c:ptCount val="7"/>
                <c:pt idx="0">
                  <c:v>ENGINE PARTS</c:v>
                </c:pt>
                <c:pt idx="1">
                  <c:v>TRANSMISSION AND STEERING PARTS</c:v>
                </c:pt>
                <c:pt idx="2">
                  <c:v>BODY AND CHASSIS</c:v>
                </c:pt>
                <c:pt idx="3">
                  <c:v>SUSPENSION AND BREAKING</c:v>
                </c:pt>
                <c:pt idx="4">
                  <c:v>EQUIPMENTS</c:v>
                </c:pt>
                <c:pt idx="5">
                  <c:v>ELECTRIC PARTS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31</c:v>
                </c:pt>
                <c:pt idx="1">
                  <c:v>19</c:v>
                </c:pt>
                <c:pt idx="2">
                  <c:v>12</c:v>
                </c:pt>
                <c:pt idx="3">
                  <c:v>12</c:v>
                </c:pt>
                <c:pt idx="4">
                  <c:v>10</c:v>
                </c:pt>
                <c:pt idx="5">
                  <c:v>9</c:v>
                </c:pt>
                <c:pt idx="6">
                  <c:v>7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398972954467803"/>
          <c:y val="0.12011038003811172"/>
          <c:w val="0.35731461828141142"/>
          <c:h val="0.75977923992377927"/>
        </c:manualLayout>
      </c:layout>
      <c:txPr>
        <a:bodyPr/>
        <a:lstStyle/>
        <a:p>
          <a:pPr>
            <a:defRPr b="1">
              <a:latin typeface="Agency FB" pitchFamily="34" charset="0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April to March 2011-2012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Sheet1!$A$2:$A$5</c:f>
              <c:strCache>
                <c:ptCount val="4"/>
                <c:pt idx="0">
                  <c:v>PASSENGER VEHICLES (CARS, MPVs, Uvs)</c:v>
                </c:pt>
                <c:pt idx="1">
                  <c:v>M&amp;HCVs</c:v>
                </c:pt>
                <c:pt idx="2">
                  <c:v>LCVs</c:v>
                </c:pt>
                <c:pt idx="3">
                  <c:v>TRACTORS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3146069</c:v>
                </c:pt>
                <c:pt idx="1">
                  <c:v>384801</c:v>
                </c:pt>
                <c:pt idx="2">
                  <c:v>544335</c:v>
                </c:pt>
                <c:pt idx="3">
                  <c:v>641845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April to March 2012-2013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PASSENGER VEHICLES (CARS, MPVs, Uvs)</c:v>
                </c:pt>
                <c:pt idx="1">
                  <c:v>M&amp;HCVs</c:v>
                </c:pt>
                <c:pt idx="2">
                  <c:v>LCVs</c:v>
                </c:pt>
                <c:pt idx="3">
                  <c:v>TRACTORS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3233561</c:v>
                </c:pt>
                <c:pt idx="1">
                  <c:v>278560</c:v>
                </c:pt>
                <c:pt idx="2">
                  <c:v>553184</c:v>
                </c:pt>
                <c:pt idx="3">
                  <c:v>578690</c:v>
                </c:pt>
              </c:numCache>
            </c:numRef>
          </c:val>
        </c:ser>
        <c:axId val="172513920"/>
        <c:axId val="172759680"/>
      </c:barChart>
      <c:catAx>
        <c:axId val="17251392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2759680"/>
        <c:crosses val="autoZero"/>
        <c:auto val="1"/>
        <c:lblAlgn val="ctr"/>
        <c:lblOffset val="100"/>
      </c:catAx>
      <c:valAx>
        <c:axId val="172759680"/>
        <c:scaling>
          <c:orientation val="minMax"/>
        </c:scaling>
        <c:axPos val="l"/>
        <c:majorGridlines/>
        <c:numFmt formatCode="General" sourceLinked="1"/>
        <c:tickLblPos val="nextTo"/>
        <c:crossAx val="172513920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>
          <a:latin typeface="Agency FB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April to March 2011-2012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Sheet1!$A$2:$A$5</c:f>
              <c:strCache>
                <c:ptCount val="4"/>
                <c:pt idx="0">
                  <c:v>3-WHEELERS</c:v>
                </c:pt>
                <c:pt idx="1">
                  <c:v>MOTORCYCLES</c:v>
                </c:pt>
                <c:pt idx="2">
                  <c:v>SCOOTERS</c:v>
                </c:pt>
                <c:pt idx="3">
                  <c:v>MOPEDS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879289</c:v>
                </c:pt>
                <c:pt idx="1">
                  <c:v>11982669</c:v>
                </c:pt>
                <c:pt idx="2">
                  <c:v>2659340</c:v>
                </c:pt>
                <c:pt idx="3">
                  <c:v>785523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April to March 2012-2013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3-WHEELERS</c:v>
                </c:pt>
                <c:pt idx="1">
                  <c:v>MOTORCYCLES</c:v>
                </c:pt>
                <c:pt idx="2">
                  <c:v>SCOOTERS</c:v>
                </c:pt>
                <c:pt idx="3">
                  <c:v>MOPEDS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839742</c:v>
                </c:pt>
                <c:pt idx="1">
                  <c:v>11904212</c:v>
                </c:pt>
                <c:pt idx="2">
                  <c:v>3025233</c:v>
                </c:pt>
                <c:pt idx="3">
                  <c:v>791954</c:v>
                </c:pt>
              </c:numCache>
            </c:numRef>
          </c:val>
        </c:ser>
        <c:axId val="173214336"/>
        <c:axId val="173232512"/>
      </c:barChart>
      <c:catAx>
        <c:axId val="17321433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3232512"/>
        <c:crosses val="autoZero"/>
        <c:auto val="1"/>
        <c:lblAlgn val="ctr"/>
        <c:lblOffset val="100"/>
      </c:catAx>
      <c:valAx>
        <c:axId val="173232512"/>
        <c:scaling>
          <c:orientation val="minMax"/>
        </c:scaling>
        <c:axPos val="l"/>
        <c:majorGridlines/>
        <c:numFmt formatCode="General" sourceLinked="1"/>
        <c:tickLblPos val="nextTo"/>
        <c:crossAx val="173214336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>
          <a:latin typeface="Agency FB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2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2012-13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33.9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2015-16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2020-21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</c:ser>
        <c:axId val="197423872"/>
        <c:axId val="197425408"/>
      </c:barChart>
      <c:catAx>
        <c:axId val="197423872"/>
        <c:scaling>
          <c:orientation val="minMax"/>
        </c:scaling>
        <c:delete val="1"/>
        <c:axPos val="b"/>
        <c:tickLblPos val="none"/>
        <c:crossAx val="197425408"/>
        <c:crosses val="autoZero"/>
        <c:auto val="1"/>
        <c:lblAlgn val="ctr"/>
        <c:lblOffset val="100"/>
      </c:catAx>
      <c:valAx>
        <c:axId val="197425408"/>
        <c:scaling>
          <c:orientation val="minMax"/>
        </c:scaling>
        <c:axPos val="l"/>
        <c:majorGridlines/>
        <c:numFmt formatCode="General" sourceLinked="1"/>
        <c:tickLblPos val="nextTo"/>
        <c:crossAx val="1974238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CEFB2-1B5D-476D-82B4-D1A4E8E1761D}" type="datetimeFigureOut">
              <a:rPr lang="es-VE" smtClean="0"/>
              <a:pPr/>
              <a:t>16/09/2014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06F47-9F63-4E82-B9D5-949C5F4A5468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07802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06F47-9F63-4E82-B9D5-949C5F4A5468}" type="slidenum">
              <a:rPr lang="es-VE" smtClean="0"/>
              <a:pPr/>
              <a:t>14</a:t>
            </a:fld>
            <a:endParaRPr lang="es-V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397E-56E8-418E-A571-09B053B701D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A0B5-E978-49E9-A198-294AA82BF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397E-56E8-418E-A571-09B053B701D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A0B5-E978-49E9-A198-294AA82BF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397E-56E8-418E-A571-09B053B701D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A0B5-E978-49E9-A198-294AA82BF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397E-56E8-418E-A571-09B053B701D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A0B5-E978-49E9-A198-294AA82BF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397E-56E8-418E-A571-09B053B701D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A0B5-E978-49E9-A198-294AA82BF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397E-56E8-418E-A571-09B053B701D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A0B5-E978-49E9-A198-294AA82BF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397E-56E8-418E-A571-09B053B701D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A0B5-E978-49E9-A198-294AA82BF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397E-56E8-418E-A571-09B053B701D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A0B5-E978-49E9-A198-294AA82BF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397E-56E8-418E-A571-09B053B701D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A0B5-E978-49E9-A198-294AA82BF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397E-56E8-418E-A571-09B053B701D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A0B5-E978-49E9-A198-294AA82BF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397E-56E8-418E-A571-09B053B701D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A0B5-E978-49E9-A198-294AA82BF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1397E-56E8-418E-A571-09B053B701D4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A0B5-E978-49E9-A198-294AA82BF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png"/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12" Type="http://schemas.openxmlformats.org/officeDocument/2006/relationships/image" Target="../media/image60.jpeg"/><Relationship Id="rId2" Type="http://schemas.openxmlformats.org/officeDocument/2006/relationships/image" Target="../media/image1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jpe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cma.in/" TargetMode="External"/><Relationship Id="rId4" Type="http://schemas.openxmlformats.org/officeDocument/2006/relationships/hyperlink" Target="mailto:acma@acma.i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iamindia.com/" TargetMode="External"/><Relationship Id="rId4" Type="http://schemas.openxmlformats.org/officeDocument/2006/relationships/hyperlink" Target="mailto:siam@siam.in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omercial@embindia.org" TargetMode="External"/><Relationship Id="rId5" Type="http://schemas.openxmlformats.org/officeDocument/2006/relationships/hyperlink" Target="mailto:com.caracas@mea.gov.in" TargetMode="External"/><Relationship Id="rId4" Type="http://schemas.openxmlformats.org/officeDocument/2006/relationships/hyperlink" Target="mailto:amb.caracas@mea.gov.i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838200" y="304800"/>
            <a:ext cx="7543800" cy="6324600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3828" y="304800"/>
            <a:ext cx="8534400" cy="533400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62545" y="3651842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4800" b="1" dirty="0" smtClean="0">
                <a:solidFill>
                  <a:srgbClr val="4C4C4C"/>
                </a:solidFill>
                <a:latin typeface="Agency FB" pitchFamily="34" charset="0"/>
              </a:rPr>
              <a:t>EMBASSY OF INDIA </a:t>
            </a:r>
          </a:p>
          <a:p>
            <a:pPr algn="ctr">
              <a:defRPr/>
            </a:pPr>
            <a:r>
              <a:rPr lang="es-ES" sz="3600" b="1" dirty="0" smtClean="0">
                <a:solidFill>
                  <a:srgbClr val="4C4C4C"/>
                </a:solidFill>
                <a:latin typeface="Agency FB" pitchFamily="34" charset="0"/>
              </a:rPr>
              <a:t>Caracas</a:t>
            </a:r>
            <a:r>
              <a:rPr lang="es-ES" sz="3600" b="1" dirty="0">
                <a:solidFill>
                  <a:srgbClr val="4C4C4C"/>
                </a:solidFill>
                <a:latin typeface="Agency FB" pitchFamily="34" charset="0"/>
              </a:rPr>
              <a:t>, Venezuela </a:t>
            </a:r>
          </a:p>
        </p:txBody>
      </p:sp>
      <p:pic>
        <p:nvPicPr>
          <p:cNvPr id="1026" name="Picture 2" descr="http://www.mmmm-expo.com/MMMMExpo/media/site/company-images/Government-of-India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3845126" y="1050227"/>
            <a:ext cx="1565074" cy="2656714"/>
          </a:xfrm>
          <a:prstGeom prst="rect">
            <a:avLst/>
          </a:prstGeom>
          <a:noFill/>
        </p:spPr>
      </p:pic>
      <p:sp>
        <p:nvSpPr>
          <p:cNvPr id="12" name="11 Redondear rectángulo de esquina del mismo lado"/>
          <p:cNvSpPr/>
          <p:nvPr/>
        </p:nvSpPr>
        <p:spPr>
          <a:xfrm rot="5400000">
            <a:off x="762000" y="4419600"/>
            <a:ext cx="1295400" cy="2819400"/>
          </a:xfrm>
          <a:prstGeom prst="round2Same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11" name="10 Redondear rectángulo de esquina del mismo lado"/>
          <p:cNvSpPr/>
          <p:nvPr/>
        </p:nvSpPr>
        <p:spPr>
          <a:xfrm rot="16200000">
            <a:off x="5410200" y="2743200"/>
            <a:ext cx="1295400" cy="6172200"/>
          </a:xfrm>
          <a:prstGeom prst="round2SameRect">
            <a:avLst/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4" name="Rectangle 11"/>
          <p:cNvSpPr/>
          <p:nvPr/>
        </p:nvSpPr>
        <p:spPr>
          <a:xfrm>
            <a:off x="2075544" y="5257800"/>
            <a:ext cx="7162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b="1" dirty="0" smtClean="0">
                <a:solidFill>
                  <a:schemeClr val="bg1"/>
                </a:solidFill>
                <a:latin typeface="Agency FB" pitchFamily="34" charset="0"/>
              </a:rPr>
              <a:t>                         INDIA-VENEZUELA </a:t>
            </a:r>
          </a:p>
          <a:p>
            <a:pPr algn="r"/>
            <a:r>
              <a:rPr lang="es-ES" sz="4000" b="1" dirty="0" smtClean="0">
                <a:solidFill>
                  <a:schemeClr val="bg1"/>
                </a:solidFill>
                <a:latin typeface="Agency FB" pitchFamily="34" charset="0"/>
              </a:rPr>
              <a:t>TRADE PROSPECTS IN AUTOPARTS</a:t>
            </a:r>
            <a:endParaRPr lang="en-US" sz="4000" b="1" dirty="0">
              <a:latin typeface="Agency FB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43542" y="5210628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Omar Molina Fereira</a:t>
            </a:r>
          </a:p>
          <a:p>
            <a:r>
              <a:rPr lang="es-V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Marketing </a:t>
            </a:r>
            <a:r>
              <a:rPr lang="es-V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Assistant</a:t>
            </a:r>
            <a:endParaRPr lang="es-V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r>
              <a:rPr lang="es-V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Caracas, </a:t>
            </a:r>
            <a:r>
              <a:rPr lang="es-V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March</a:t>
            </a:r>
            <a:r>
              <a:rPr lang="es-V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, 2014</a:t>
            </a:r>
            <a:endParaRPr lang="es-V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s-ES" sz="2200" b="1" dirty="0" smtClean="0">
              <a:latin typeface="Helvetica LT Std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800" b="1" dirty="0" smtClean="0">
                  <a:solidFill>
                    <a:schemeClr val="bg1"/>
                  </a:solidFill>
                  <a:latin typeface="Agency FB" pitchFamily="34" charset="0"/>
                </a:rPr>
                <a:t>WHICH COMPONENTS CAN INDIA</a:t>
              </a:r>
            </a:p>
            <a:p>
              <a:r>
                <a:rPr lang="es-ES" sz="2800" b="1" dirty="0" smtClean="0">
                  <a:solidFill>
                    <a:schemeClr val="bg1"/>
                  </a:solidFill>
                  <a:latin typeface="Agency FB" pitchFamily="34" charset="0"/>
                </a:rPr>
                <a:t>SUPPLY TO YOU</a:t>
              </a: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grpSp>
        <p:nvGrpSpPr>
          <p:cNvPr id="12" name="11 Grupo"/>
          <p:cNvGrpSpPr/>
          <p:nvPr/>
        </p:nvGrpSpPr>
        <p:grpSpPr>
          <a:xfrm rot="438719">
            <a:off x="4076198" y="1409618"/>
            <a:ext cx="1916942" cy="1910751"/>
            <a:chOff x="2438400" y="1981200"/>
            <a:chExt cx="3932237" cy="3919537"/>
          </a:xfrm>
        </p:grpSpPr>
        <p:pic>
          <p:nvPicPr>
            <p:cNvPr id="1026" name="Picture 2" descr="E:\wheel-hi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bg1">
                  <a:lumMod val="75000"/>
                  <a:tint val="45000"/>
                  <a:satMod val="400000"/>
                </a:schemeClr>
              </a:duotone>
              <a:lum bright="30000"/>
            </a:blip>
            <a:srcRect/>
            <a:stretch>
              <a:fillRect/>
            </a:stretch>
          </p:blipFill>
          <p:spPr bwMode="auto">
            <a:xfrm>
              <a:off x="2438400" y="1981200"/>
              <a:ext cx="3932237" cy="3919537"/>
            </a:xfrm>
            <a:prstGeom prst="rect">
              <a:avLst/>
            </a:prstGeom>
            <a:noFill/>
          </p:spPr>
        </p:pic>
        <p:sp>
          <p:nvSpPr>
            <p:cNvPr id="11" name="10 Elipse"/>
            <p:cNvSpPr/>
            <p:nvPr/>
          </p:nvSpPr>
          <p:spPr>
            <a:xfrm>
              <a:off x="3560614" y="3075710"/>
              <a:ext cx="1717965" cy="1717965"/>
            </a:xfrm>
            <a:prstGeom prst="ellipse">
              <a:avLst/>
            </a:prstGeom>
            <a:solidFill>
              <a:srgbClr val="E9E7D9"/>
            </a:solidFill>
            <a:ln>
              <a:solidFill>
                <a:srgbClr val="E9E7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228600" y="1219200"/>
            <a:ext cx="373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s-ES" sz="2800" dirty="0" smtClean="0">
              <a:latin typeface="Agency FB" pitchFamily="34" charset="0"/>
            </a:endParaRPr>
          </a:p>
          <a:p>
            <a:pPr>
              <a:defRPr/>
            </a:pP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Engines</a:t>
            </a:r>
            <a:endParaRPr lang="es-E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>
              <a:defRPr/>
            </a:pP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Pistons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&amp;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Piston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rings</a:t>
            </a:r>
            <a:endParaRPr lang="es-E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>
              <a:defRPr/>
            </a:pP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Tyres</a:t>
            </a:r>
            <a:endParaRPr lang="es-E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>
              <a:defRPr/>
            </a:pP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Transmission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belts</a:t>
            </a:r>
            <a:endParaRPr lang="es-E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>
              <a:defRPr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Fuel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injection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equipment</a:t>
            </a:r>
            <a:endParaRPr lang="es-E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>
              <a:defRPr/>
            </a:pP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Vacuum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Brake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Hose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&amp;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Radiator</a:t>
            </a:r>
            <a:endParaRPr lang="es-E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>
              <a:defRPr/>
            </a:pP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Seals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and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Gaskets</a:t>
            </a:r>
            <a:endParaRPr lang="es-E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>
              <a:defRPr/>
            </a:pP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Glass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Mirrors</a:t>
            </a:r>
            <a:endParaRPr lang="es-E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>
              <a:defRPr/>
            </a:pP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Oil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filters</a:t>
            </a:r>
            <a:endParaRPr lang="es-E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>
              <a:defRPr/>
            </a:pP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Screw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&amp;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Bolts</a:t>
            </a:r>
            <a:endParaRPr lang="es-E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endParaRPr lang="es-VE" sz="2800" dirty="0">
              <a:latin typeface="Agency FB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486400" y="1828800"/>
            <a:ext cx="304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Crank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shaft</a:t>
            </a:r>
            <a:endParaRPr lang="es-E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algn="r">
              <a:defRPr/>
            </a:pP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Gears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&amp;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clutches</a:t>
            </a:r>
            <a:endParaRPr lang="es-E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algn="r">
              <a:defRPr/>
            </a:pP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Clutch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&amp;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shaft</a:t>
            </a:r>
            <a:endParaRPr lang="es-E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algn="r">
              <a:defRPr/>
            </a:pP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Distribution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and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ignition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coils</a:t>
            </a:r>
            <a:endParaRPr lang="es-E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algn="r">
              <a:defRPr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Head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lamps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,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tail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lamps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, stop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lamps</a:t>
            </a:r>
            <a:endParaRPr lang="es-E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algn="r">
              <a:defRPr/>
            </a:pP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Steering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wheels</a:t>
            </a:r>
            <a:endParaRPr lang="es-E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16" name="Picture 2" descr="E:\wheel-hi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lum bright="30000"/>
          </a:blip>
          <a:srcRect/>
          <a:stretch>
            <a:fillRect/>
          </a:stretch>
        </p:blipFill>
        <p:spPr bwMode="auto">
          <a:xfrm rot="19839189">
            <a:off x="3827365" y="3235813"/>
            <a:ext cx="942659" cy="939615"/>
          </a:xfrm>
          <a:prstGeom prst="rect">
            <a:avLst/>
          </a:prstGeom>
          <a:noFill/>
        </p:spPr>
      </p:pic>
      <p:pic>
        <p:nvPicPr>
          <p:cNvPr id="17" name="Picture 2" descr="E:\wheel-hi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lum bright="30000"/>
          </a:blip>
          <a:srcRect/>
          <a:stretch>
            <a:fillRect/>
          </a:stretch>
        </p:blipFill>
        <p:spPr bwMode="auto">
          <a:xfrm rot="19839189">
            <a:off x="4589363" y="3828305"/>
            <a:ext cx="942659" cy="939615"/>
          </a:xfrm>
          <a:prstGeom prst="rect">
            <a:avLst/>
          </a:prstGeom>
          <a:noFill/>
        </p:spPr>
      </p:pic>
      <p:sp>
        <p:nvSpPr>
          <p:cNvPr id="18" name="17 Rectángulo"/>
          <p:cNvSpPr/>
          <p:nvPr/>
        </p:nvSpPr>
        <p:spPr>
          <a:xfrm>
            <a:off x="1219195" y="6296895"/>
            <a:ext cx="7110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Black" pitchFamily="34" charset="0"/>
              </a:rPr>
              <a:t>Any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Black" pitchFamily="34" charset="0"/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Black" pitchFamily="34" charset="0"/>
              </a:rPr>
              <a:t>other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Black" pitchFamily="34" charset="0"/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Black" pitchFamily="34" charset="0"/>
              </a:rPr>
              <a:t>item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Black" pitchFamily="34" charset="0"/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Black" pitchFamily="34" charset="0"/>
              </a:rPr>
              <a:t>you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Black" pitchFamily="34" charset="0"/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Black" pitchFamily="34" charset="0"/>
              </a:rPr>
              <a:t>would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Black" pitchFamily="34" charset="0"/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Black" pitchFamily="34" charset="0"/>
              </a:rPr>
              <a:t>like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Black" pitchFamily="34" charset="0"/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Black" pitchFamily="34" charset="0"/>
              </a:rPr>
              <a:t>to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Black" pitchFamily="34" charset="0"/>
              </a:rPr>
              <a:t> 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Black" pitchFamily="34" charset="0"/>
              </a:rPr>
              <a:t>import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Black" pitchFamily="34" charset="0"/>
              </a:rPr>
              <a:t> </a:t>
            </a:r>
            <a:endParaRPr lang="es-VE" sz="2400" dirty="0">
              <a:latin typeface="Helvetica LT Std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0" y="304799"/>
            <a:ext cx="9144000" cy="6553201"/>
          </a:xfrm>
          <a:prstGeom prst="roundRect">
            <a:avLst>
              <a:gd name="adj" fmla="val 0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s-ES" sz="2000" b="1" dirty="0" err="1" smtClean="0">
                <a:latin typeface="Helvetica LT Std" pitchFamily="34" charset="0"/>
              </a:rPr>
              <a:t>Indian</a:t>
            </a:r>
            <a:r>
              <a:rPr lang="es-ES" sz="2000" b="1" dirty="0" smtClean="0">
                <a:latin typeface="Helvetica LT Std" pitchFamily="34" charset="0"/>
              </a:rPr>
              <a:t> </a:t>
            </a:r>
            <a:r>
              <a:rPr lang="es-ES" sz="2000" b="1" dirty="0" err="1" smtClean="0">
                <a:latin typeface="Helvetica LT Std" pitchFamily="34" charset="0"/>
              </a:rPr>
              <a:t>vehicles</a:t>
            </a:r>
            <a:r>
              <a:rPr lang="es-ES" sz="2000" b="1" dirty="0" smtClean="0">
                <a:latin typeface="Helvetica LT Std" pitchFamily="34" charset="0"/>
              </a:rPr>
              <a:t> and </a:t>
            </a:r>
            <a:r>
              <a:rPr lang="es-ES" sz="2000" b="1" dirty="0" err="1" smtClean="0">
                <a:latin typeface="Helvetica LT Std" pitchFamily="34" charset="0"/>
              </a:rPr>
              <a:t>parts</a:t>
            </a:r>
            <a:r>
              <a:rPr lang="es-ES" sz="2000" b="1" dirty="0" smtClean="0">
                <a:latin typeface="Helvetica LT Std" pitchFamily="34" charset="0"/>
              </a:rPr>
              <a:t> </a:t>
            </a:r>
          </a:p>
          <a:p>
            <a:pPr algn="r">
              <a:defRPr/>
            </a:pPr>
            <a:r>
              <a:rPr lang="es-ES" sz="2000" b="1" dirty="0" err="1" smtClean="0">
                <a:latin typeface="Helvetica LT Std" pitchFamily="34" charset="0"/>
              </a:rPr>
              <a:t>Exports</a:t>
            </a:r>
            <a:r>
              <a:rPr lang="es-ES" sz="2000" b="1" dirty="0" smtClean="0">
                <a:latin typeface="Helvetica LT Std" pitchFamily="34" charset="0"/>
              </a:rPr>
              <a:t> </a:t>
            </a:r>
            <a:r>
              <a:rPr lang="es-ES" sz="2000" b="1" dirty="0" err="1" smtClean="0">
                <a:latin typeface="Helvetica LT Std" pitchFamily="34" charset="0"/>
              </a:rPr>
              <a:t>Destinations</a:t>
            </a:r>
            <a:r>
              <a:rPr lang="es-ES" sz="2000" b="1" dirty="0" smtClean="0">
                <a:latin typeface="Helvetica LT Std" pitchFamily="34" charset="0"/>
              </a:rPr>
              <a:t>, 2012</a:t>
            </a: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57748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4000" b="1" dirty="0" smtClean="0">
                  <a:solidFill>
                    <a:schemeClr val="bg1"/>
                  </a:solidFill>
                  <a:latin typeface="Agency FB" pitchFamily="34" charset="0"/>
                </a:rPr>
                <a:t>INDIAN EXPORTS </a:t>
              </a: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506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865089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133600"/>
            <a:ext cx="685800" cy="685800"/>
          </a:xfrm>
          <a:prstGeom prst="rect">
            <a:avLst/>
          </a:prstGeom>
          <a:noFill/>
        </p:spPr>
      </p:pic>
      <p:pic>
        <p:nvPicPr>
          <p:cNvPr id="51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2260" y="2606040"/>
            <a:ext cx="533400" cy="533400"/>
          </a:xfrm>
          <a:prstGeom prst="rect">
            <a:avLst/>
          </a:prstGeom>
          <a:noFill/>
        </p:spPr>
      </p:pic>
      <p:pic>
        <p:nvPicPr>
          <p:cNvPr id="52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733800"/>
            <a:ext cx="381000" cy="381000"/>
          </a:xfrm>
          <a:prstGeom prst="rect">
            <a:avLst/>
          </a:prstGeom>
          <a:noFill/>
        </p:spPr>
      </p:pic>
      <p:pic>
        <p:nvPicPr>
          <p:cNvPr id="53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4470402"/>
            <a:ext cx="228600" cy="228600"/>
          </a:xfrm>
          <a:prstGeom prst="rect">
            <a:avLst/>
          </a:prstGeom>
          <a:noFill/>
        </p:spPr>
      </p:pic>
      <p:pic>
        <p:nvPicPr>
          <p:cNvPr id="54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3540" y="2514600"/>
            <a:ext cx="533400" cy="533400"/>
          </a:xfrm>
          <a:prstGeom prst="rect">
            <a:avLst/>
          </a:prstGeom>
          <a:noFill/>
        </p:spPr>
      </p:pic>
      <p:pic>
        <p:nvPicPr>
          <p:cNvPr id="55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8920" y="3878580"/>
            <a:ext cx="304800" cy="304800"/>
          </a:xfrm>
          <a:prstGeom prst="rect">
            <a:avLst/>
          </a:prstGeom>
          <a:noFill/>
        </p:spPr>
      </p:pic>
      <p:sp>
        <p:nvSpPr>
          <p:cNvPr id="56" name="55 CuadroTexto"/>
          <p:cNvSpPr txBox="1"/>
          <p:nvPr/>
        </p:nvSpPr>
        <p:spPr>
          <a:xfrm>
            <a:off x="4320540" y="2743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35.6%</a:t>
            </a:r>
            <a:endParaRPr lang="es-V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6553200" y="30480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24.3%</a:t>
            </a:r>
            <a:endParaRPr lang="es-V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524000" y="294894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24%</a:t>
            </a:r>
            <a:endParaRPr lang="es-V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4572000" y="4038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8.6%</a:t>
            </a:r>
            <a:endParaRPr lang="es-V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2590800" y="4114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6.6%</a:t>
            </a:r>
            <a:endParaRPr lang="es-V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7195458" y="4622802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0.9%</a:t>
            </a:r>
            <a:endParaRPr lang="es-V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791200"/>
            <a:ext cx="865414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Junior\Documents\Junior\Documentos\Embassy of India\Sin título-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0286" y="5334000"/>
            <a:ext cx="3519714" cy="1228272"/>
          </a:xfrm>
          <a:prstGeom prst="rect">
            <a:avLst/>
          </a:prstGeom>
          <a:noFill/>
        </p:spPr>
      </p:pic>
      <p:pic>
        <p:nvPicPr>
          <p:cNvPr id="1036" name="Picture 12" descr="C:\Users\Junior\Documents\Junior\Documentos\Embassy of India\Sin título-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5396345"/>
            <a:ext cx="3352800" cy="1073728"/>
          </a:xfrm>
          <a:prstGeom prst="rect">
            <a:avLst/>
          </a:prstGeom>
          <a:noFill/>
        </p:spPr>
      </p:pic>
      <p:pic>
        <p:nvPicPr>
          <p:cNvPr id="62" name="Picture 9" descr="C:\Users\Junior\Documents\Junior\Documentos\Embassy of India\Sin título-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1800" y="1371600"/>
            <a:ext cx="2057400" cy="762000"/>
          </a:xfrm>
          <a:prstGeom prst="rect">
            <a:avLst/>
          </a:prstGeom>
          <a:noFill/>
        </p:spPr>
      </p:pic>
      <p:pic>
        <p:nvPicPr>
          <p:cNvPr id="1037" name="Picture 13" descr="C:\Users\Junior\Documents\Junior\Documentos\Embassy of India\Sin título-4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0" y="1447800"/>
            <a:ext cx="1905000" cy="609600"/>
          </a:xfrm>
          <a:prstGeom prst="rect">
            <a:avLst/>
          </a:prstGeom>
          <a:noFill/>
        </p:spPr>
      </p:pic>
      <p:sp>
        <p:nvSpPr>
          <p:cNvPr id="63" name="62 CuadroTexto"/>
          <p:cNvSpPr txBox="1"/>
          <p:nvPr/>
        </p:nvSpPr>
        <p:spPr>
          <a:xfrm>
            <a:off x="381000" y="541713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2000" b="1" dirty="0" smtClean="0">
                <a:latin typeface="Agency FB" pitchFamily="34" charset="0"/>
              </a:rPr>
              <a:t>INDIAN AUTOMOBILE COMPONENTS ARE EXPORTED TO MORE THAN 200 COUNTRIES ALL OVER THE WORLD</a:t>
            </a:r>
            <a:endParaRPr lang="es-VE" sz="2000" b="1" dirty="0">
              <a:latin typeface="Agency FB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846125" y="142405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solidFill>
                  <a:schemeClr val="bg1"/>
                </a:solidFill>
                <a:latin typeface="Agency FB" pitchFamily="34" charset="0"/>
              </a:rPr>
              <a:t>INDIA IS AIMING FOR NEWER MARKETS</a:t>
            </a:r>
            <a:endParaRPr lang="es-VE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 rot="10800000">
            <a:off x="2667001" y="3048000"/>
            <a:ext cx="3138055" cy="26323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rot="10800000">
            <a:off x="5105400" y="2743200"/>
            <a:ext cx="838200" cy="45720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flipV="1">
            <a:off x="6324600" y="2895600"/>
            <a:ext cx="228600" cy="15240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rot="10800000" flipV="1">
            <a:off x="5181600" y="3657600"/>
            <a:ext cx="762000" cy="38100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rot="10800000" flipV="1">
            <a:off x="3200400" y="3429000"/>
            <a:ext cx="2590800" cy="68580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6400800" y="3657600"/>
            <a:ext cx="990600" cy="83820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250 Rectángulo"/>
          <p:cNvSpPr/>
          <p:nvPr/>
        </p:nvSpPr>
        <p:spPr>
          <a:xfrm>
            <a:off x="4343400" y="6624974"/>
            <a:ext cx="4343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i="1" dirty="0" err="1" smtClean="0">
                <a:latin typeface="Helvetica LT Std Cond Light" pitchFamily="34" charset="0"/>
              </a:rPr>
              <a:t>Source</a:t>
            </a:r>
            <a:r>
              <a:rPr lang="es-ES" sz="1000" i="1" dirty="0" smtClean="0">
                <a:latin typeface="Helvetica LT Std Cond Light" pitchFamily="34" charset="0"/>
              </a:rPr>
              <a:t>: ACMA</a:t>
            </a:r>
            <a:endParaRPr lang="es-VE" sz="1000" i="1" dirty="0">
              <a:latin typeface="Helvetica LT Std Cond Blk" pitchFamily="34" charset="0"/>
            </a:endParaRPr>
          </a:p>
        </p:txBody>
      </p:sp>
      <p:pic>
        <p:nvPicPr>
          <p:cNvPr id="36" name="Picture 2" descr="http://upload.wikimedia.org/wikipedia/en/thumb/f/f8/India-coor-locator.png/919px-India-coor-locator.png"/>
          <p:cNvPicPr>
            <a:picLocks noChangeAspect="1" noChangeArrowheads="1"/>
          </p:cNvPicPr>
          <p:nvPr/>
        </p:nvPicPr>
        <p:blipFill>
          <a:blip r:embed="rId13" cstate="print">
            <a:lum bright="-20000"/>
          </a:blip>
          <a:srcRect/>
          <a:stretch>
            <a:fillRect/>
          </a:stretch>
        </p:blipFill>
        <p:spPr bwMode="auto">
          <a:xfrm>
            <a:off x="5929956" y="3068960"/>
            <a:ext cx="735038" cy="819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s-ES" sz="2200" b="1" dirty="0" smtClean="0">
                <a:latin typeface="Helvetica LT Std" pitchFamily="34" charset="0"/>
              </a:rPr>
              <a:t>2012 - Mn </a:t>
            </a:r>
            <a:r>
              <a:rPr lang="es-ES" sz="2200" b="1" dirty="0" smtClean="0">
                <a:latin typeface="Helvetica LT Std" pitchFamily="34" charset="0"/>
              </a:rPr>
              <a:t>US$ </a:t>
            </a:r>
            <a:endParaRPr lang="es-ES" sz="2200" b="1" dirty="0" smtClean="0">
              <a:latin typeface="Helvetica LT Std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60198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800" b="1" dirty="0" smtClean="0">
                  <a:solidFill>
                    <a:schemeClr val="bg1"/>
                  </a:solidFill>
                  <a:latin typeface="Agency FB" pitchFamily="34" charset="0"/>
                </a:rPr>
                <a:t>INDIAN EXPORTS OF AUTOPARTS</a:t>
              </a: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825835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graphicFrame>
        <p:nvGraphicFramePr>
          <p:cNvPr id="10" name="9 Gráfico"/>
          <p:cNvGraphicFramePr/>
          <p:nvPr/>
        </p:nvGraphicFramePr>
        <p:xfrm>
          <a:off x="428596" y="2743200"/>
          <a:ext cx="8286808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250 Rectángulo"/>
          <p:cNvSpPr/>
          <p:nvPr/>
        </p:nvSpPr>
        <p:spPr>
          <a:xfrm>
            <a:off x="4343400" y="6552404"/>
            <a:ext cx="4343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i="1" dirty="0" err="1" smtClean="0">
                <a:latin typeface="Helvetica LT Std Cond Light" pitchFamily="34" charset="0"/>
              </a:rPr>
              <a:t>Source</a:t>
            </a:r>
            <a:r>
              <a:rPr lang="es-ES" sz="1000" i="1" dirty="0" smtClean="0">
                <a:latin typeface="Helvetica LT Std Cond Light" pitchFamily="34" charset="0"/>
              </a:rPr>
              <a:t>: ACMA</a:t>
            </a:r>
            <a:endParaRPr lang="es-VE" sz="1000" i="1" dirty="0">
              <a:latin typeface="Helvetica LT Std Cond Blk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52406" y="1212275"/>
            <a:ext cx="4267194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sz="2000" b="1" dirty="0" smtClean="0">
                <a:solidFill>
                  <a:schemeClr val="tx1"/>
                </a:solidFill>
                <a:latin typeface="Helvetica LT Std" pitchFamily="34" charset="0"/>
              </a:rPr>
              <a:t>2012-13</a:t>
            </a:r>
            <a:endParaRPr lang="es-VE" sz="2000" b="1" dirty="0">
              <a:solidFill>
                <a:schemeClr val="tx1"/>
              </a:solidFill>
              <a:latin typeface="Helvetica LT Std" pitchFamily="34" charset="0"/>
            </a:endParaRPr>
          </a:p>
        </p:txBody>
      </p:sp>
      <p:sp>
        <p:nvSpPr>
          <p:cNvPr id="24" name="23 Pentágono"/>
          <p:cNvSpPr/>
          <p:nvPr/>
        </p:nvSpPr>
        <p:spPr>
          <a:xfrm flipH="1">
            <a:off x="1676400" y="1212275"/>
            <a:ext cx="7315198" cy="381000"/>
          </a:xfrm>
          <a:prstGeom prst="homePlate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sz="1200"/>
          </a:p>
        </p:txBody>
      </p:sp>
      <p:sp>
        <p:nvSpPr>
          <p:cNvPr id="25" name="24 CuadroTexto"/>
          <p:cNvSpPr txBox="1"/>
          <p:nvPr/>
        </p:nvSpPr>
        <p:spPr>
          <a:xfrm>
            <a:off x="7336968" y="1219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  <a:latin typeface="Helvetica LT Std" pitchFamily="34" charset="0"/>
              </a:rPr>
              <a:t>US$ 33.9 </a:t>
            </a:r>
            <a:r>
              <a:rPr lang="es-VE" sz="2000" b="1" dirty="0" smtClean="0">
                <a:solidFill>
                  <a:schemeClr val="bg1"/>
                </a:solidFill>
                <a:latin typeface="Helvetica LT Std" pitchFamily="34" charset="0"/>
              </a:rPr>
              <a:t>BN</a:t>
            </a:r>
            <a:r>
              <a:rPr lang="es-VE" sz="2000" dirty="0" smtClean="0">
                <a:solidFill>
                  <a:schemeClr val="bg1"/>
                </a:solidFill>
                <a:latin typeface="Helvetica LT Std" pitchFamily="34" charset="0"/>
              </a:rPr>
              <a:t> </a:t>
            </a:r>
            <a:endParaRPr lang="es-VE" sz="2000" b="1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52405" y="1683330"/>
            <a:ext cx="3508827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sz="2000" b="1" dirty="0" smtClean="0">
                <a:solidFill>
                  <a:schemeClr val="tx1"/>
                </a:solidFill>
                <a:latin typeface="Helvetica LT Std" pitchFamily="34" charset="0"/>
              </a:rPr>
              <a:t>2015-16 (target)</a:t>
            </a:r>
            <a:endParaRPr lang="es-VE" sz="2000" b="1" dirty="0">
              <a:solidFill>
                <a:schemeClr val="tx1"/>
              </a:solidFill>
              <a:latin typeface="Helvetica LT Std" pitchFamily="34" charset="0"/>
            </a:endParaRPr>
          </a:p>
        </p:txBody>
      </p:sp>
      <p:sp>
        <p:nvSpPr>
          <p:cNvPr id="27" name="26 Pentágono"/>
          <p:cNvSpPr/>
          <p:nvPr/>
        </p:nvSpPr>
        <p:spPr>
          <a:xfrm flipH="1">
            <a:off x="3432632" y="1683330"/>
            <a:ext cx="5562600" cy="381000"/>
          </a:xfrm>
          <a:prstGeom prst="homePlate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sz="1200"/>
          </a:p>
        </p:txBody>
      </p:sp>
      <p:sp>
        <p:nvSpPr>
          <p:cNvPr id="28" name="27 CuadroTexto"/>
          <p:cNvSpPr txBox="1"/>
          <p:nvPr/>
        </p:nvSpPr>
        <p:spPr>
          <a:xfrm>
            <a:off x="7576452" y="1676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  <a:latin typeface="Helvetica LT Std" pitchFamily="34" charset="0"/>
              </a:rPr>
              <a:t>US$ 54 </a:t>
            </a:r>
            <a:r>
              <a:rPr lang="es-VE" sz="2000" b="1" dirty="0" smtClean="0">
                <a:solidFill>
                  <a:schemeClr val="bg1"/>
                </a:solidFill>
                <a:latin typeface="Helvetica LT Std" pitchFamily="34" charset="0"/>
              </a:rPr>
              <a:t>BN</a:t>
            </a:r>
            <a:r>
              <a:rPr lang="es-VE" sz="2000" dirty="0" smtClean="0">
                <a:solidFill>
                  <a:schemeClr val="bg1"/>
                </a:solidFill>
                <a:latin typeface="Helvetica LT Std" pitchFamily="34" charset="0"/>
              </a:rPr>
              <a:t> </a:t>
            </a:r>
            <a:endParaRPr lang="es-VE" sz="2000" b="1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52405" y="2169910"/>
            <a:ext cx="6629395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sz="2000" b="1" dirty="0" smtClean="0">
                <a:solidFill>
                  <a:schemeClr val="tx1"/>
                </a:solidFill>
                <a:latin typeface="Helvetica LT Std" pitchFamily="34" charset="0"/>
              </a:rPr>
              <a:t>2020-21 (target)</a:t>
            </a:r>
            <a:endParaRPr lang="es-VE" sz="2000" b="1" dirty="0">
              <a:solidFill>
                <a:schemeClr val="tx1"/>
              </a:solidFill>
              <a:latin typeface="Helvetica LT Std" pitchFamily="34" charset="0"/>
            </a:endParaRPr>
          </a:p>
        </p:txBody>
      </p:sp>
      <p:sp>
        <p:nvSpPr>
          <p:cNvPr id="30" name="29 Pentágono"/>
          <p:cNvSpPr/>
          <p:nvPr/>
        </p:nvSpPr>
        <p:spPr>
          <a:xfrm flipH="1">
            <a:off x="5486400" y="2169910"/>
            <a:ext cx="3508832" cy="381000"/>
          </a:xfrm>
          <a:prstGeom prst="homePlate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sz="1200"/>
          </a:p>
        </p:txBody>
      </p:sp>
      <p:sp>
        <p:nvSpPr>
          <p:cNvPr id="31" name="30 CuadroTexto"/>
          <p:cNvSpPr txBox="1"/>
          <p:nvPr/>
        </p:nvSpPr>
        <p:spPr>
          <a:xfrm>
            <a:off x="7550755" y="2161310"/>
            <a:ext cx="1593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  <a:latin typeface="Helvetica LT Std" pitchFamily="34" charset="0"/>
              </a:rPr>
              <a:t>US$ 85 BN</a:t>
            </a:r>
            <a:endParaRPr lang="es-VE" sz="2000" b="1" dirty="0">
              <a:solidFill>
                <a:schemeClr val="bg1"/>
              </a:solidFill>
              <a:latin typeface="Helvetica LT St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s-ES" sz="2200" b="1" dirty="0" smtClean="0">
                <a:latin typeface="Helvetica LT Std" pitchFamily="34" charset="0"/>
              </a:rPr>
              <a:t>2012 - Mn </a:t>
            </a:r>
            <a:r>
              <a:rPr lang="es-ES" sz="2200" b="1" dirty="0" smtClean="0">
                <a:latin typeface="Helvetica LT Std" pitchFamily="34" charset="0"/>
              </a:rPr>
              <a:t>US$ </a:t>
            </a:r>
            <a:endParaRPr lang="es-ES" sz="2200" b="1" dirty="0" smtClean="0">
              <a:latin typeface="Helvetica LT Std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4000" b="1" dirty="0" smtClean="0">
                  <a:solidFill>
                    <a:schemeClr val="bg1"/>
                  </a:solidFill>
                  <a:latin typeface="Agency FB" pitchFamily="34" charset="0"/>
                </a:rPr>
                <a:t>VENEZUELA IMPORTED </a:t>
              </a: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005114" y="2667000"/>
            <a:ext cx="320040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VE" sz="1600" b="1" dirty="0" smtClean="0">
              <a:solidFill>
                <a:schemeClr val="tx1"/>
              </a:solidFill>
              <a:latin typeface="Helvetica LT Std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66914" y="2667000"/>
            <a:ext cx="3490686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sz="2000" b="1" dirty="0" err="1" smtClean="0">
                <a:solidFill>
                  <a:schemeClr val="tx1"/>
                </a:solidFill>
                <a:latin typeface="Helvetica LT Std" pitchFamily="34" charset="0"/>
              </a:rPr>
              <a:t>Vehicles</a:t>
            </a:r>
            <a:r>
              <a:rPr lang="es-VE" sz="2000" b="1" dirty="0" smtClean="0">
                <a:solidFill>
                  <a:schemeClr val="tx1"/>
                </a:solidFill>
                <a:latin typeface="Helvetica LT Std" pitchFamily="34" charset="0"/>
              </a:rPr>
              <a:t> and </a:t>
            </a:r>
            <a:r>
              <a:rPr lang="es-VE" sz="2000" b="1" dirty="0" err="1" smtClean="0">
                <a:solidFill>
                  <a:schemeClr val="tx1"/>
                </a:solidFill>
                <a:latin typeface="Helvetica LT Std" pitchFamily="34" charset="0"/>
              </a:rPr>
              <a:t>autoparts</a:t>
            </a:r>
            <a:endParaRPr lang="es-VE" sz="2000" b="1" dirty="0">
              <a:solidFill>
                <a:schemeClr val="tx1"/>
              </a:solidFill>
              <a:latin typeface="Helvetica LT Std" pitchFamily="34" charset="0"/>
            </a:endParaRPr>
          </a:p>
        </p:txBody>
      </p:sp>
      <p:sp>
        <p:nvSpPr>
          <p:cNvPr id="23" name="22 Pentágono"/>
          <p:cNvSpPr/>
          <p:nvPr/>
        </p:nvSpPr>
        <p:spPr>
          <a:xfrm flipH="1">
            <a:off x="3429000" y="2667000"/>
            <a:ext cx="5562600" cy="685800"/>
          </a:xfrm>
          <a:prstGeom prst="homePlate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7" name="36 CuadroTexto"/>
          <p:cNvSpPr txBox="1"/>
          <p:nvPr/>
        </p:nvSpPr>
        <p:spPr>
          <a:xfrm>
            <a:off x="5410200" y="26670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000" b="1" dirty="0" smtClean="0">
                <a:solidFill>
                  <a:schemeClr val="bg1"/>
                </a:solidFill>
                <a:latin typeface="Helvetica LT Std" pitchFamily="34" charset="0"/>
              </a:rPr>
              <a:t>US$ 1.886 BN</a:t>
            </a:r>
            <a:endParaRPr lang="es-VE" sz="4000" b="1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015999" y="3864114"/>
            <a:ext cx="320040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VE" sz="1600" b="1" dirty="0" smtClean="0">
              <a:solidFill>
                <a:schemeClr val="tx1"/>
              </a:solidFill>
              <a:latin typeface="Helvetica LT Std" pitchFamily="34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159657" y="3864114"/>
            <a:ext cx="3508828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sz="2000" b="1" dirty="0" err="1" smtClean="0">
                <a:solidFill>
                  <a:schemeClr val="tx1"/>
                </a:solidFill>
                <a:latin typeface="Helvetica LT Std" pitchFamily="34" charset="0"/>
              </a:rPr>
              <a:t>India’s</a:t>
            </a:r>
            <a:r>
              <a:rPr lang="es-VE" sz="2000" b="1" dirty="0" smtClean="0">
                <a:solidFill>
                  <a:schemeClr val="tx1"/>
                </a:solidFill>
                <a:latin typeface="Helvetica LT Std" pitchFamily="34" charset="0"/>
              </a:rPr>
              <a:t> share</a:t>
            </a:r>
            <a:endParaRPr lang="es-VE" sz="2000" b="1" dirty="0">
              <a:solidFill>
                <a:schemeClr val="tx1"/>
              </a:solidFill>
              <a:latin typeface="Helvetica LT Std" pitchFamily="34" charset="0"/>
            </a:endParaRPr>
          </a:p>
        </p:txBody>
      </p:sp>
      <p:sp>
        <p:nvSpPr>
          <p:cNvPr id="41" name="40 Pentágono"/>
          <p:cNvSpPr/>
          <p:nvPr/>
        </p:nvSpPr>
        <p:spPr>
          <a:xfrm flipH="1">
            <a:off x="3439885" y="3864114"/>
            <a:ext cx="5562600" cy="685800"/>
          </a:xfrm>
          <a:prstGeom prst="homePlate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2" name="41 CuadroTexto"/>
          <p:cNvSpPr txBox="1"/>
          <p:nvPr/>
        </p:nvSpPr>
        <p:spPr>
          <a:xfrm>
            <a:off x="2819400" y="3864114"/>
            <a:ext cx="6106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 smtClean="0">
                <a:solidFill>
                  <a:schemeClr val="bg1"/>
                </a:solidFill>
                <a:latin typeface="Helvetica LT Std" pitchFamily="34" charset="0"/>
              </a:rPr>
              <a:t>US$ 239.119,88</a:t>
            </a:r>
            <a:endParaRPr lang="es-VE" sz="4000" b="1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1015998" y="1447800"/>
            <a:ext cx="320040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VE" sz="1600" b="1" dirty="0" smtClean="0">
              <a:solidFill>
                <a:schemeClr val="tx1"/>
              </a:solidFill>
              <a:latin typeface="Helvetica LT Std" pitchFamily="34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159657" y="1447800"/>
            <a:ext cx="3508827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sz="2000" b="1" dirty="0" smtClean="0">
                <a:solidFill>
                  <a:schemeClr val="tx1"/>
                </a:solidFill>
                <a:latin typeface="Helvetica LT Std" pitchFamily="34" charset="0"/>
              </a:rPr>
              <a:t>Total </a:t>
            </a:r>
            <a:r>
              <a:rPr lang="es-VE" sz="2000" b="1" dirty="0" err="1" smtClean="0">
                <a:solidFill>
                  <a:schemeClr val="tx1"/>
                </a:solidFill>
                <a:latin typeface="Helvetica LT Std" pitchFamily="34" charset="0"/>
              </a:rPr>
              <a:t>imports</a:t>
            </a:r>
            <a:endParaRPr lang="es-VE" sz="2000" b="1" dirty="0">
              <a:solidFill>
                <a:schemeClr val="tx1"/>
              </a:solidFill>
              <a:latin typeface="Helvetica LT Std" pitchFamily="34" charset="0"/>
            </a:endParaRPr>
          </a:p>
        </p:txBody>
      </p:sp>
      <p:sp>
        <p:nvSpPr>
          <p:cNvPr id="45" name="44 Pentágono"/>
          <p:cNvSpPr/>
          <p:nvPr/>
        </p:nvSpPr>
        <p:spPr>
          <a:xfrm flipH="1">
            <a:off x="3439884" y="1447800"/>
            <a:ext cx="5562600" cy="685800"/>
          </a:xfrm>
          <a:prstGeom prst="homePlate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6" name="45 CuadroTexto"/>
          <p:cNvSpPr txBox="1"/>
          <p:nvPr/>
        </p:nvSpPr>
        <p:spPr>
          <a:xfrm>
            <a:off x="5105400" y="1447800"/>
            <a:ext cx="3820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000" b="1" dirty="0" smtClean="0">
                <a:solidFill>
                  <a:schemeClr val="bg1"/>
                </a:solidFill>
                <a:latin typeface="Helvetica LT Std" pitchFamily="34" charset="0"/>
              </a:rPr>
              <a:t>US$ 47.310 BN</a:t>
            </a:r>
            <a:endParaRPr lang="es-VE" sz="4000" b="1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609600" y="4648200"/>
            <a:ext cx="822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600" dirty="0" err="1" smtClean="0">
                <a:latin typeface="Helvetica LT Std Cond Light" pitchFamily="34" charset="0"/>
              </a:rPr>
              <a:t>Which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is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only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4800" dirty="0" smtClean="0">
                <a:latin typeface="Helvetica LT Std Cond Blk" pitchFamily="34" charset="0"/>
              </a:rPr>
              <a:t>0,01% </a:t>
            </a:r>
            <a:r>
              <a:rPr lang="es-ES" sz="3600" dirty="0" smtClean="0">
                <a:latin typeface="Helvetica LT Std Cond Light" pitchFamily="34" charset="0"/>
              </a:rPr>
              <a:t>of </a:t>
            </a:r>
            <a:r>
              <a:rPr lang="es-ES" sz="3600" dirty="0" err="1" smtClean="0">
                <a:latin typeface="Helvetica LT Std Cond Light" pitchFamily="34" charset="0"/>
              </a:rPr>
              <a:t>imports</a:t>
            </a:r>
            <a:r>
              <a:rPr lang="es-ES" sz="3600" dirty="0" smtClean="0">
                <a:latin typeface="Helvetica LT Std Cond Light" pitchFamily="34" charset="0"/>
              </a:rPr>
              <a:t> of </a:t>
            </a:r>
            <a:r>
              <a:rPr lang="es-ES" sz="3600" dirty="0" err="1" smtClean="0">
                <a:latin typeface="Helvetica LT Std Cond Light" pitchFamily="34" charset="0"/>
              </a:rPr>
              <a:t>vehicles</a:t>
            </a:r>
            <a:r>
              <a:rPr lang="es-ES" sz="3600" dirty="0" smtClean="0">
                <a:latin typeface="Helvetica LT Std Cond Light" pitchFamily="34" charset="0"/>
              </a:rPr>
              <a:t> and </a:t>
            </a:r>
            <a:r>
              <a:rPr lang="es-ES" sz="3600" dirty="0" err="1" smtClean="0">
                <a:latin typeface="Helvetica LT Std Cond Light" pitchFamily="34" charset="0"/>
              </a:rPr>
              <a:t>autoparts</a:t>
            </a:r>
            <a:r>
              <a:rPr lang="es-ES" sz="3600" dirty="0" smtClean="0">
                <a:latin typeface="Helvetica LT Std Cond Light" pitchFamily="34" charset="0"/>
              </a:rPr>
              <a:t>. </a:t>
            </a:r>
            <a:r>
              <a:rPr lang="es-ES" sz="3600" dirty="0" err="1" smtClean="0">
                <a:latin typeface="Helvetica LT Std Cond Light" pitchFamily="34" charset="0"/>
              </a:rPr>
              <a:t>This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represents</a:t>
            </a:r>
            <a:r>
              <a:rPr lang="es-ES" sz="3600" dirty="0" smtClean="0">
                <a:latin typeface="Helvetica LT Std Cond Light" pitchFamily="34" charset="0"/>
              </a:rPr>
              <a:t> a </a:t>
            </a:r>
            <a:r>
              <a:rPr lang="es-ES" sz="3600" dirty="0" err="1" smtClean="0">
                <a:latin typeface="Helvetica LT Std Cond Light" pitchFamily="34" charset="0"/>
              </a:rPr>
              <a:t>great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opportunity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for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trade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with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4800" b="1" dirty="0" smtClean="0">
                <a:latin typeface="Helvetica LT Std Cond Blk" pitchFamily="34" charset="0"/>
              </a:rPr>
              <a:t>India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endParaRPr lang="es-VE" sz="6600" dirty="0">
              <a:latin typeface="Helvetica LT Std Cond Bl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s-ES" sz="2200" b="1" dirty="0" smtClean="0">
                <a:latin typeface="Helvetica LT Std" pitchFamily="34" charset="0"/>
              </a:rPr>
              <a:t>2012 - Mn </a:t>
            </a:r>
            <a:r>
              <a:rPr lang="es-ES" sz="2200" b="1" dirty="0" smtClean="0">
                <a:latin typeface="Helvetica LT Std" pitchFamily="34" charset="0"/>
              </a:rPr>
              <a:t>US$ </a:t>
            </a:r>
            <a:endParaRPr lang="es-ES" sz="2200" b="1" dirty="0" smtClean="0">
              <a:latin typeface="Helvetica LT Std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4000" b="1" dirty="0" smtClean="0">
                  <a:solidFill>
                    <a:schemeClr val="bg1"/>
                  </a:solidFill>
                  <a:latin typeface="Agency FB" pitchFamily="34" charset="0"/>
                </a:rPr>
                <a:t>VENEZUELA IMPORTED </a:t>
              </a: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015998" y="1219200"/>
            <a:ext cx="320040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VE" sz="1600" b="1" dirty="0" smtClean="0">
              <a:solidFill>
                <a:schemeClr val="tx1"/>
              </a:solidFill>
              <a:latin typeface="Helvetica LT Std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59657" y="1219200"/>
            <a:ext cx="4107543" cy="990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b="1" dirty="0" smtClean="0">
                <a:solidFill>
                  <a:schemeClr val="tx1"/>
                </a:solidFill>
                <a:latin typeface="Helvetica LT Std Cond Blk" pitchFamily="34" charset="0"/>
              </a:rPr>
              <a:t>Total </a:t>
            </a:r>
            <a:r>
              <a:rPr lang="es-VE" b="1" dirty="0" err="1" smtClean="0">
                <a:solidFill>
                  <a:schemeClr val="tx1"/>
                </a:solidFill>
                <a:latin typeface="Helvetica LT Std Cond Blk" pitchFamily="34" charset="0"/>
              </a:rPr>
              <a:t>Imports</a:t>
            </a:r>
            <a:r>
              <a:rPr lang="es-VE" b="1" dirty="0" smtClean="0">
                <a:solidFill>
                  <a:schemeClr val="tx1"/>
                </a:solidFill>
                <a:latin typeface="Helvetica LT Std Cond Blk" pitchFamily="34" charset="0"/>
              </a:rPr>
              <a:t> of </a:t>
            </a:r>
            <a:r>
              <a:rPr lang="es-ES" dirty="0" err="1" smtClean="0">
                <a:solidFill>
                  <a:schemeClr val="tx1"/>
                </a:solidFill>
                <a:latin typeface="Helvetica LT Std Cond Blk" pitchFamily="34" charset="0"/>
              </a:rPr>
              <a:t>Vehicles</a:t>
            </a:r>
            <a:r>
              <a:rPr lang="es-ES" dirty="0" smtClean="0">
                <a:solidFill>
                  <a:schemeClr val="tx1"/>
                </a:solidFill>
                <a:latin typeface="Helvetica LT Std Cond Blk" pitchFamily="34" charset="0"/>
              </a:rPr>
              <a:t>, </a:t>
            </a:r>
            <a:r>
              <a:rPr lang="es-ES" dirty="0" err="1" smtClean="0">
                <a:solidFill>
                  <a:schemeClr val="tx1"/>
                </a:solidFill>
                <a:latin typeface="Helvetica LT Std Cond Blk" pitchFamily="34" charset="0"/>
              </a:rPr>
              <a:t>Tractors</a:t>
            </a:r>
            <a:r>
              <a:rPr lang="es-ES" dirty="0" smtClean="0">
                <a:solidFill>
                  <a:schemeClr val="tx1"/>
                </a:solidFill>
                <a:latin typeface="Helvetica LT Std Cond Blk" pitchFamily="34" charset="0"/>
              </a:rPr>
              <a:t>, </a:t>
            </a:r>
            <a:r>
              <a:rPr lang="es-ES" dirty="0" err="1" smtClean="0">
                <a:solidFill>
                  <a:schemeClr val="tx1"/>
                </a:solidFill>
                <a:latin typeface="Helvetica LT Std Cond Blk" pitchFamily="34" charset="0"/>
              </a:rPr>
              <a:t>Motorcycles</a:t>
            </a:r>
            <a:r>
              <a:rPr lang="es-ES" dirty="0" smtClean="0">
                <a:solidFill>
                  <a:schemeClr val="tx1"/>
                </a:solidFill>
                <a:latin typeface="Helvetica LT Std Cond Blk" pitchFamily="34" charset="0"/>
              </a:rPr>
              <a:t>, </a:t>
            </a:r>
            <a:r>
              <a:rPr lang="es-ES" dirty="0" err="1" smtClean="0">
                <a:solidFill>
                  <a:schemeClr val="tx1"/>
                </a:solidFill>
                <a:latin typeface="Helvetica LT Std Cond Blk" pitchFamily="34" charset="0"/>
              </a:rPr>
              <a:t>Velocipedes</a:t>
            </a:r>
            <a:r>
              <a:rPr lang="es-ES" dirty="0" smtClean="0">
                <a:solidFill>
                  <a:schemeClr val="tx1"/>
                </a:solidFill>
                <a:latin typeface="Helvetica LT Std Cond Blk" pitchFamily="34" charset="0"/>
              </a:rPr>
              <a:t> and </a:t>
            </a:r>
            <a:r>
              <a:rPr lang="es-ES" dirty="0" err="1" smtClean="0">
                <a:solidFill>
                  <a:schemeClr val="tx1"/>
                </a:solidFill>
                <a:latin typeface="Helvetica LT Std Cond Blk" pitchFamily="34" charset="0"/>
              </a:rPr>
              <a:t>other</a:t>
            </a:r>
            <a:r>
              <a:rPr lang="es-ES" dirty="0" smtClean="0">
                <a:solidFill>
                  <a:schemeClr val="tx1"/>
                </a:solidFill>
                <a:latin typeface="Helvetica LT Std Cond Blk" pitchFamily="34" charset="0"/>
              </a:rPr>
              <a:t> </a:t>
            </a:r>
          </a:p>
          <a:p>
            <a:r>
              <a:rPr lang="es-ES" dirty="0" err="1" smtClean="0">
                <a:solidFill>
                  <a:schemeClr val="tx1"/>
                </a:solidFill>
                <a:latin typeface="Helvetica LT Std Cond Blk" pitchFamily="34" charset="0"/>
              </a:rPr>
              <a:t>Land</a:t>
            </a:r>
            <a:r>
              <a:rPr lang="es-ES" dirty="0" smtClean="0">
                <a:solidFill>
                  <a:schemeClr val="tx1"/>
                </a:solidFill>
                <a:latin typeface="Helvetica LT Std Cond Blk" pitchFamily="34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Helvetica LT Std Cond Blk" pitchFamily="34" charset="0"/>
              </a:rPr>
              <a:t>Vehicles</a:t>
            </a:r>
            <a:r>
              <a:rPr lang="es-ES" dirty="0" smtClean="0">
                <a:solidFill>
                  <a:schemeClr val="tx1"/>
                </a:solidFill>
                <a:latin typeface="Helvetica LT Std Cond Blk" pitchFamily="34" charset="0"/>
              </a:rPr>
              <a:t>, </a:t>
            </a:r>
            <a:r>
              <a:rPr lang="es-ES" dirty="0" err="1" smtClean="0">
                <a:solidFill>
                  <a:schemeClr val="tx1"/>
                </a:solidFill>
                <a:latin typeface="Helvetica LT Std Cond Blk" pitchFamily="34" charset="0"/>
              </a:rPr>
              <a:t>Parts</a:t>
            </a:r>
            <a:r>
              <a:rPr lang="es-ES" dirty="0" smtClean="0">
                <a:solidFill>
                  <a:schemeClr val="tx1"/>
                </a:solidFill>
                <a:latin typeface="Helvetica LT Std Cond Blk" pitchFamily="34" charset="0"/>
              </a:rPr>
              <a:t> and </a:t>
            </a:r>
            <a:r>
              <a:rPr lang="es-ES" dirty="0" err="1" smtClean="0">
                <a:solidFill>
                  <a:schemeClr val="tx1"/>
                </a:solidFill>
                <a:latin typeface="Helvetica LT Std Cond Blk" pitchFamily="34" charset="0"/>
              </a:rPr>
              <a:t>Accesories</a:t>
            </a:r>
            <a:r>
              <a:rPr lang="es-ES" dirty="0" smtClean="0">
                <a:solidFill>
                  <a:schemeClr val="tx1"/>
                </a:solidFill>
                <a:latin typeface="Helvetica LT Std Cond Blk" pitchFamily="34" charset="0"/>
              </a:rPr>
              <a:t> </a:t>
            </a:r>
            <a:endParaRPr lang="es-VE" b="1" dirty="0">
              <a:solidFill>
                <a:schemeClr val="tx1"/>
              </a:solidFill>
              <a:latin typeface="Helvetica LT Std Cond Blk" pitchFamily="34" charset="0"/>
            </a:endParaRPr>
          </a:p>
        </p:txBody>
      </p:sp>
      <p:sp>
        <p:nvSpPr>
          <p:cNvPr id="26" name="25 Pentágono"/>
          <p:cNvSpPr/>
          <p:nvPr/>
        </p:nvSpPr>
        <p:spPr>
          <a:xfrm flipH="1">
            <a:off x="3733800" y="1219200"/>
            <a:ext cx="5268684" cy="990600"/>
          </a:xfrm>
          <a:prstGeom prst="homePlate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7" name="26 CuadroTexto"/>
          <p:cNvSpPr txBox="1"/>
          <p:nvPr/>
        </p:nvSpPr>
        <p:spPr>
          <a:xfrm>
            <a:off x="3352800" y="1371600"/>
            <a:ext cx="549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3600" b="1" dirty="0" smtClean="0">
                <a:solidFill>
                  <a:schemeClr val="bg1"/>
                </a:solidFill>
                <a:latin typeface="Helvetica LT Std" pitchFamily="34" charset="0"/>
              </a:rPr>
              <a:t>US$ 1.886.075.279,20</a:t>
            </a:r>
            <a:endParaRPr lang="es-VE" sz="3600" b="1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sp>
        <p:nvSpPr>
          <p:cNvPr id="118" name="117 Rectángulo redondeado"/>
          <p:cNvSpPr/>
          <p:nvPr/>
        </p:nvSpPr>
        <p:spPr>
          <a:xfrm>
            <a:off x="250810" y="2263587"/>
            <a:ext cx="8588390" cy="4312628"/>
          </a:xfrm>
          <a:prstGeom prst="roundRect">
            <a:avLst>
              <a:gd name="adj" fmla="val 785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9879" y="2872385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0390" y="2872385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3565" y="2872385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5180" y="2872385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2005" y="2872385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5670" y="3097612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6817" y="3097579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5180" y="3098371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1192" y="3098371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5617" y="3326971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9107" y="3329324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76 CuadroTexto"/>
          <p:cNvSpPr txBox="1"/>
          <p:nvPr/>
        </p:nvSpPr>
        <p:spPr>
          <a:xfrm>
            <a:off x="7242950" y="2831275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latin typeface="Helvetica LT Std Cond Blk" pitchFamily="34" charset="0"/>
              </a:rPr>
              <a:t>38.92 %</a:t>
            </a:r>
            <a:endParaRPr lang="es-VE" sz="1600" b="1" dirty="0">
              <a:latin typeface="Helvetica LT Std Cond Blk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232179" y="287185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latin typeface="Helvetica LT Std Cond Light" pitchFamily="34" charset="0"/>
              </a:rPr>
              <a:t>China</a:t>
            </a:r>
            <a:endParaRPr lang="es-VE" b="1" dirty="0">
              <a:latin typeface="Helvetica LT Std Cond Light" pitchFamily="34" charset="0"/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1231075" y="368609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latin typeface="Helvetica LT Std Cond Light" pitchFamily="34" charset="0"/>
              </a:rPr>
              <a:t>USA</a:t>
            </a:r>
            <a:endParaRPr lang="es-VE" b="1" dirty="0">
              <a:latin typeface="Helvetica LT Std Cond Light" pitchFamily="34" charset="0"/>
            </a:endParaRPr>
          </a:p>
        </p:txBody>
      </p:sp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1370" y="3716442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82732" y="3716442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95 CuadroTexto"/>
          <p:cNvSpPr txBox="1"/>
          <p:nvPr/>
        </p:nvSpPr>
        <p:spPr>
          <a:xfrm>
            <a:off x="7245925" y="363385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latin typeface="Helvetica LT Std Cond Blk" pitchFamily="34" charset="0"/>
              </a:rPr>
              <a:t>17.38 %</a:t>
            </a:r>
            <a:endParaRPr lang="es-VE" sz="1600" b="1" dirty="0">
              <a:latin typeface="Helvetica LT Std Cond Blk" pitchFamily="34" charset="0"/>
            </a:endParaRPr>
          </a:p>
        </p:txBody>
      </p:sp>
      <p:sp>
        <p:nvSpPr>
          <p:cNvPr id="110" name="109 CuadroTexto"/>
          <p:cNvSpPr txBox="1"/>
          <p:nvPr/>
        </p:nvSpPr>
        <p:spPr>
          <a:xfrm>
            <a:off x="1231075" y="4343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latin typeface="Helvetica LT Std Cond Light" pitchFamily="34" charset="0"/>
              </a:rPr>
              <a:t>Ecuador</a:t>
            </a:r>
            <a:endParaRPr lang="es-VE" b="1" dirty="0">
              <a:latin typeface="Helvetica LT Std Cond Light" pitchFamily="34" charset="0"/>
            </a:endParaRPr>
          </a:p>
        </p:txBody>
      </p:sp>
      <p:sp>
        <p:nvSpPr>
          <p:cNvPr id="132" name="131 CuadroTexto"/>
          <p:cNvSpPr txBox="1"/>
          <p:nvPr/>
        </p:nvSpPr>
        <p:spPr>
          <a:xfrm>
            <a:off x="1231075" y="48363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err="1" smtClean="0">
                <a:latin typeface="Helvetica LT Std Cond Light" pitchFamily="34" charset="0"/>
              </a:rPr>
              <a:t>Brazil</a:t>
            </a:r>
            <a:endParaRPr lang="es-VE" b="1" dirty="0">
              <a:latin typeface="Helvetica LT Std Cond Light" pitchFamily="34" charset="0"/>
            </a:endParaRPr>
          </a:p>
        </p:txBody>
      </p:sp>
      <p:sp>
        <p:nvSpPr>
          <p:cNvPr id="145" name="144 CuadroTexto"/>
          <p:cNvSpPr txBox="1"/>
          <p:nvPr/>
        </p:nvSpPr>
        <p:spPr>
          <a:xfrm>
            <a:off x="1231075" y="532212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latin typeface="Helvetica LT Std Cond Light" pitchFamily="34" charset="0"/>
              </a:rPr>
              <a:t>Argentina</a:t>
            </a:r>
            <a:endParaRPr lang="es-VE" b="1" dirty="0">
              <a:latin typeface="Helvetica LT Std Cond Light" pitchFamily="34" charset="0"/>
            </a:endParaRPr>
          </a:p>
        </p:txBody>
      </p:sp>
      <p:sp>
        <p:nvSpPr>
          <p:cNvPr id="146" name="145 CuadroTexto"/>
          <p:cNvSpPr txBox="1"/>
          <p:nvPr/>
        </p:nvSpPr>
        <p:spPr>
          <a:xfrm>
            <a:off x="7239000" y="4341595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latin typeface="Helvetica LT Std Cond Blk" pitchFamily="34" charset="0"/>
              </a:rPr>
              <a:t>11.21 %</a:t>
            </a:r>
            <a:endParaRPr lang="es-VE" sz="1600" b="1" dirty="0">
              <a:latin typeface="Helvetica LT Std Cond Blk" pitchFamily="34" charset="0"/>
            </a:endParaRPr>
          </a:p>
        </p:txBody>
      </p:sp>
      <p:sp>
        <p:nvSpPr>
          <p:cNvPr id="147" name="146 CuadroTexto"/>
          <p:cNvSpPr txBox="1"/>
          <p:nvPr/>
        </p:nvSpPr>
        <p:spPr>
          <a:xfrm>
            <a:off x="7239000" y="487185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latin typeface="Helvetica LT Std Cond Blk" pitchFamily="34" charset="0"/>
              </a:rPr>
              <a:t>8.87 %</a:t>
            </a:r>
            <a:endParaRPr lang="es-VE" sz="1600" b="1" dirty="0">
              <a:latin typeface="Helvetica LT Std Cond Blk" pitchFamily="34" charset="0"/>
            </a:endParaRPr>
          </a:p>
        </p:txBody>
      </p:sp>
      <p:sp>
        <p:nvSpPr>
          <p:cNvPr id="148" name="147 CuadroTexto"/>
          <p:cNvSpPr txBox="1"/>
          <p:nvPr/>
        </p:nvSpPr>
        <p:spPr>
          <a:xfrm>
            <a:off x="7239000" y="5364675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latin typeface="Helvetica LT Std Cond Blk" pitchFamily="34" charset="0"/>
              </a:rPr>
              <a:t>8.63 %</a:t>
            </a:r>
            <a:endParaRPr lang="es-VE" sz="1600" b="1" dirty="0">
              <a:latin typeface="Helvetica LT Std Cond Blk" pitchFamily="34" charset="0"/>
            </a:endParaRPr>
          </a:p>
        </p:txBody>
      </p:sp>
      <p:pic>
        <p:nvPicPr>
          <p:cNvPr id="14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8288" y="3096451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9862" y="2874305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0373" y="2874305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48" y="2874305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163" y="2874305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1988" y="2874305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5653" y="3099532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099499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163" y="3100291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1175" y="3100291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8271" y="3098371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0454" y="2872423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0965" y="2872423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4140" y="2872423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5755" y="2872423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2580" y="2872423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6245" y="3097650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7392" y="3097617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5755" y="3098409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1767" y="3098409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8863" y="3096489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6478" y="3325051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6989" y="3325051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0164" y="3325051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779" y="3325051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8604" y="3325051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8587" y="3326971"/>
            <a:ext cx="252669" cy="2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39326" y="3944286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75824" y="3944286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62144" y="3715678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03506" y="3715678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78986" y="3718066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20348" y="3718066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99760" y="3717302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41122" y="3717302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16182" y="3710814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57544" y="3710814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36956" y="3710050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78318" y="3710050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53798" y="3712438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95160" y="3712438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15934" y="3711674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9060" y="4407725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7990" y="4407725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0038" y="4407725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122 Rectángulo"/>
          <p:cNvSpPr/>
          <p:nvPr/>
        </p:nvSpPr>
        <p:spPr>
          <a:xfrm>
            <a:off x="5498990" y="4331525"/>
            <a:ext cx="3810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91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5610" y="4407725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4540" y="4407725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9922" y="4407725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8852" y="4407725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6472" y="4407725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5402" y="4407725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3494" y="4407725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1114" y="4407725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841128" y="4930400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" name="203 Rectángulo"/>
          <p:cNvSpPr/>
          <p:nvPr/>
        </p:nvSpPr>
        <p:spPr>
          <a:xfrm>
            <a:off x="5053880" y="4972950"/>
            <a:ext cx="3810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05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776700" y="4930400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35630" y="4930400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91012" y="4930400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49942" y="4930400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07562" y="4930400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066492" y="4930400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24584" y="4930400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582204" y="4930400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57603" y="5393500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" name="216 Rectángulo"/>
          <p:cNvSpPr/>
          <p:nvPr/>
        </p:nvSpPr>
        <p:spPr>
          <a:xfrm>
            <a:off x="4991805" y="5269800"/>
            <a:ext cx="3810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1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93175" y="5393500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52105" y="5393500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07487" y="5393500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66417" y="5393500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24037" y="5393500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82967" y="5393500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41059" y="5393500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98679" y="5393500"/>
            <a:ext cx="251566" cy="2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77 CuadroTexto"/>
          <p:cNvSpPr txBox="1"/>
          <p:nvPr/>
        </p:nvSpPr>
        <p:spPr>
          <a:xfrm>
            <a:off x="1676400" y="236517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 smtClean="0">
                <a:latin typeface="Helvetica LT Std Cond Blk" pitchFamily="34" charset="0"/>
              </a:rPr>
              <a:t>Top </a:t>
            </a:r>
            <a:r>
              <a:rPr lang="es-VE" sz="2000" b="1" dirty="0" err="1" smtClean="0">
                <a:latin typeface="Helvetica LT Std Cond Blk" pitchFamily="34" charset="0"/>
              </a:rPr>
              <a:t>Exporters</a:t>
            </a:r>
            <a:r>
              <a:rPr lang="es-VE" sz="2000" b="1" dirty="0" smtClean="0">
                <a:latin typeface="Helvetica LT Std Cond Blk" pitchFamily="34" charset="0"/>
              </a:rPr>
              <a:t> </a:t>
            </a:r>
            <a:r>
              <a:rPr lang="es-VE" sz="2000" b="1" dirty="0" err="1" smtClean="0">
                <a:latin typeface="Helvetica LT Std Cond Blk" pitchFamily="34" charset="0"/>
              </a:rPr>
              <a:t>to</a:t>
            </a:r>
            <a:r>
              <a:rPr lang="es-VE" sz="2000" b="1" dirty="0" smtClean="0">
                <a:latin typeface="Helvetica LT Std Cond Blk" pitchFamily="34" charset="0"/>
              </a:rPr>
              <a:t> Venezuela 2012</a:t>
            </a:r>
            <a:endParaRPr lang="es-VE" sz="2000" b="1" dirty="0">
              <a:latin typeface="Helvetica LT Std Cond Blk" pitchFamily="34" charset="0"/>
            </a:endParaRPr>
          </a:p>
        </p:txBody>
      </p:sp>
      <p:sp>
        <p:nvSpPr>
          <p:cNvPr id="227" name="226 CuadroTexto"/>
          <p:cNvSpPr txBox="1"/>
          <p:nvPr/>
        </p:nvSpPr>
        <p:spPr>
          <a:xfrm>
            <a:off x="1219200" y="6015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latin typeface="Helvetica LT Std Cond Blk" pitchFamily="34" charset="0"/>
              </a:rPr>
              <a:t>India</a:t>
            </a:r>
            <a:endParaRPr lang="es-VE" sz="2400" b="1" dirty="0">
              <a:latin typeface="Helvetica LT Std Cond Blk" pitchFamily="34" charset="0"/>
            </a:endParaRPr>
          </a:p>
        </p:txBody>
      </p:sp>
      <p:pic>
        <p:nvPicPr>
          <p:cNvPr id="231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2722260" y="6016973"/>
            <a:ext cx="45903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" name="234 Conector recto de flecha"/>
          <p:cNvCxnSpPr/>
          <p:nvPr/>
        </p:nvCxnSpPr>
        <p:spPr>
          <a:xfrm>
            <a:off x="3505200" y="6243935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6" name="235 CuadroTexto"/>
          <p:cNvSpPr txBox="1"/>
          <p:nvPr/>
        </p:nvSpPr>
        <p:spPr>
          <a:xfrm>
            <a:off x="5029200" y="5943600"/>
            <a:ext cx="35814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Cond Blk" pitchFamily="34" charset="0"/>
              </a:rPr>
              <a:t>US$ 239.119,88</a:t>
            </a:r>
            <a:r>
              <a:rPr lang="es-V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Cond Blk" pitchFamily="34" charset="0"/>
              </a:rPr>
              <a:t> = </a:t>
            </a:r>
            <a:r>
              <a:rPr lang="es-V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Cond Blk" pitchFamily="34" charset="0"/>
              </a:rPr>
              <a:t>0.01%</a:t>
            </a:r>
            <a:endParaRPr lang="es-V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Cond Blk" pitchFamily="34" charset="0"/>
            </a:endParaRPr>
          </a:p>
        </p:txBody>
      </p:sp>
      <p:cxnSp>
        <p:nvCxnSpPr>
          <p:cNvPr id="238" name="237 Conector recto"/>
          <p:cNvCxnSpPr/>
          <p:nvPr/>
        </p:nvCxnSpPr>
        <p:spPr>
          <a:xfrm rot="5400000">
            <a:off x="-323600" y="4267200"/>
            <a:ext cx="2895600" cy="0"/>
          </a:xfrm>
          <a:prstGeom prst="line">
            <a:avLst/>
          </a:prstGeom>
          <a:ln>
            <a:solidFill>
              <a:srgbClr val="555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240 CuadroTexto"/>
          <p:cNvSpPr txBox="1"/>
          <p:nvPr/>
        </p:nvSpPr>
        <p:spPr>
          <a:xfrm>
            <a:off x="518550" y="2410690"/>
            <a:ext cx="748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 smtClean="0">
                <a:latin typeface="Helvetica LT Std Cond Blk" pitchFamily="34" charset="0"/>
              </a:rPr>
              <a:t>Pos.</a:t>
            </a:r>
            <a:endParaRPr lang="es-VE" sz="2000" b="1" dirty="0">
              <a:latin typeface="Helvetica LT Std Cond Blk" pitchFamily="34" charset="0"/>
            </a:endParaRPr>
          </a:p>
        </p:txBody>
      </p:sp>
      <p:sp>
        <p:nvSpPr>
          <p:cNvPr id="242" name="241 CuadroTexto"/>
          <p:cNvSpPr txBox="1"/>
          <p:nvPr/>
        </p:nvSpPr>
        <p:spPr>
          <a:xfrm>
            <a:off x="469075" y="2871850"/>
            <a:ext cx="74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latin typeface="Helvetica LT Std Cond Blk" pitchFamily="34" charset="0"/>
              </a:rPr>
              <a:t>1</a:t>
            </a:r>
            <a:endParaRPr lang="es-VE" b="1" dirty="0">
              <a:latin typeface="Helvetica LT Std Cond Blk" pitchFamily="34" charset="0"/>
            </a:endParaRPr>
          </a:p>
        </p:txBody>
      </p:sp>
      <p:sp>
        <p:nvSpPr>
          <p:cNvPr id="243" name="242 CuadroTexto"/>
          <p:cNvSpPr txBox="1"/>
          <p:nvPr/>
        </p:nvSpPr>
        <p:spPr>
          <a:xfrm>
            <a:off x="471050" y="3669268"/>
            <a:ext cx="74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latin typeface="Helvetica LT Std Cond Blk" pitchFamily="34" charset="0"/>
              </a:rPr>
              <a:t>2</a:t>
            </a:r>
            <a:endParaRPr lang="es-VE" b="1" dirty="0">
              <a:latin typeface="Helvetica LT Std Cond Blk" pitchFamily="34" charset="0"/>
            </a:endParaRPr>
          </a:p>
        </p:txBody>
      </p:sp>
      <p:sp>
        <p:nvSpPr>
          <p:cNvPr id="244" name="243 CuadroTexto"/>
          <p:cNvSpPr txBox="1"/>
          <p:nvPr/>
        </p:nvSpPr>
        <p:spPr>
          <a:xfrm>
            <a:off x="471050" y="4348143"/>
            <a:ext cx="74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latin typeface="Helvetica LT Std Cond Blk" pitchFamily="34" charset="0"/>
              </a:rPr>
              <a:t>3</a:t>
            </a:r>
            <a:endParaRPr lang="es-VE" b="1" dirty="0">
              <a:latin typeface="Helvetica LT Std Cond Blk" pitchFamily="34" charset="0"/>
            </a:endParaRPr>
          </a:p>
        </p:txBody>
      </p:sp>
      <p:sp>
        <p:nvSpPr>
          <p:cNvPr id="245" name="244 CuadroTexto"/>
          <p:cNvSpPr txBox="1"/>
          <p:nvPr/>
        </p:nvSpPr>
        <p:spPr>
          <a:xfrm>
            <a:off x="471050" y="4810293"/>
            <a:ext cx="74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latin typeface="Helvetica LT Std Cond Blk" pitchFamily="34" charset="0"/>
              </a:rPr>
              <a:t>4</a:t>
            </a:r>
            <a:endParaRPr lang="es-VE" b="1" dirty="0">
              <a:latin typeface="Helvetica LT Std Cond Blk" pitchFamily="34" charset="0"/>
            </a:endParaRPr>
          </a:p>
        </p:txBody>
      </p:sp>
      <p:sp>
        <p:nvSpPr>
          <p:cNvPr id="246" name="245 CuadroTexto"/>
          <p:cNvSpPr txBox="1"/>
          <p:nvPr/>
        </p:nvSpPr>
        <p:spPr>
          <a:xfrm>
            <a:off x="469075" y="5327075"/>
            <a:ext cx="74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latin typeface="Helvetica LT Std Cond Blk" pitchFamily="34" charset="0"/>
              </a:rPr>
              <a:t>5</a:t>
            </a:r>
            <a:endParaRPr lang="es-VE" b="1" dirty="0">
              <a:latin typeface="Helvetica LT Std Cond Blk" pitchFamily="34" charset="0"/>
            </a:endParaRPr>
          </a:p>
        </p:txBody>
      </p:sp>
      <p:sp>
        <p:nvSpPr>
          <p:cNvPr id="247" name="246 CuadroTexto"/>
          <p:cNvSpPr txBox="1"/>
          <p:nvPr/>
        </p:nvSpPr>
        <p:spPr>
          <a:xfrm>
            <a:off x="469075" y="5991100"/>
            <a:ext cx="74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latin typeface="Helvetica LT Std Cond Blk" pitchFamily="34" charset="0"/>
              </a:rPr>
              <a:t>36</a:t>
            </a:r>
            <a:endParaRPr lang="es-VE" sz="2800" b="1" dirty="0">
              <a:latin typeface="Helvetica LT Std Cond Blk" pitchFamily="34" charset="0"/>
            </a:endParaRPr>
          </a:p>
        </p:txBody>
      </p:sp>
      <p:sp>
        <p:nvSpPr>
          <p:cNvPr id="249" name="248 CuadroTexto"/>
          <p:cNvSpPr txBox="1"/>
          <p:nvPr/>
        </p:nvSpPr>
        <p:spPr>
          <a:xfrm>
            <a:off x="7266715" y="2382980"/>
            <a:ext cx="128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 smtClean="0">
                <a:latin typeface="Helvetica LT Std Cond Blk" pitchFamily="34" charset="0"/>
              </a:rPr>
              <a:t>Share %</a:t>
            </a:r>
            <a:endParaRPr lang="es-VE" sz="2000" b="1" dirty="0">
              <a:latin typeface="Helvetica LT Std Cond Blk" pitchFamily="34" charset="0"/>
            </a:endParaRPr>
          </a:p>
        </p:txBody>
      </p:sp>
      <p:sp>
        <p:nvSpPr>
          <p:cNvPr id="251" name="250 Rectángulo"/>
          <p:cNvSpPr/>
          <p:nvPr/>
        </p:nvSpPr>
        <p:spPr>
          <a:xfrm>
            <a:off x="4343400" y="6552404"/>
            <a:ext cx="4343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i="1" dirty="0" err="1" smtClean="0">
                <a:latin typeface="Helvetica LT Std Cond Light" pitchFamily="34" charset="0"/>
              </a:rPr>
              <a:t>Source</a:t>
            </a:r>
            <a:r>
              <a:rPr lang="es-ES" sz="1000" i="1" dirty="0" smtClean="0">
                <a:latin typeface="Helvetica LT Std Cond Light" pitchFamily="34" charset="0"/>
              </a:rPr>
              <a:t>: Estadísticas de Comercio Exterior – Instituto Nacional de Estadística (INE) Venezuela</a:t>
            </a:r>
            <a:endParaRPr lang="es-VE" sz="1000" i="1" dirty="0">
              <a:latin typeface="Helvetica LT Std Cond Bl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s-ES" sz="2200" b="1" dirty="0" smtClean="0">
                <a:latin typeface="Helvetica LT Std" pitchFamily="34" charset="0"/>
              </a:rPr>
              <a:t>2012 - Mn </a:t>
            </a:r>
            <a:r>
              <a:rPr lang="es-ES" sz="2200" b="1" dirty="0" smtClean="0">
                <a:latin typeface="Helvetica LT Std" pitchFamily="34" charset="0"/>
              </a:rPr>
              <a:t>US$ </a:t>
            </a:r>
            <a:endParaRPr lang="es-ES" sz="2200" b="1" dirty="0" smtClean="0">
              <a:latin typeface="Helvetica LT Std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4000" b="1" dirty="0" smtClean="0">
                  <a:solidFill>
                    <a:schemeClr val="bg1"/>
                  </a:solidFill>
                  <a:latin typeface="Agency FB" pitchFamily="34" charset="0"/>
                </a:rPr>
                <a:t>VENEZUELA IMPORTED </a:t>
              </a: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015998" y="1219200"/>
            <a:ext cx="320040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VE" sz="1600" b="1" dirty="0" smtClean="0">
              <a:solidFill>
                <a:schemeClr val="tx1"/>
              </a:solidFill>
              <a:latin typeface="Helvetica LT Std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52400" y="1219200"/>
            <a:ext cx="4107543" cy="990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b="1" dirty="0" smtClean="0">
                <a:solidFill>
                  <a:schemeClr val="tx1"/>
                </a:solidFill>
                <a:latin typeface="Helvetica LT Std Cond Blk" pitchFamily="34" charset="0"/>
              </a:rPr>
              <a:t>Total </a:t>
            </a:r>
            <a:r>
              <a:rPr lang="es-VE" b="1" dirty="0" err="1" smtClean="0">
                <a:solidFill>
                  <a:schemeClr val="tx1"/>
                </a:solidFill>
                <a:latin typeface="Helvetica LT Std Cond Blk" pitchFamily="34" charset="0"/>
              </a:rPr>
              <a:t>Imports</a:t>
            </a:r>
            <a:r>
              <a:rPr lang="es-VE" b="1" dirty="0" smtClean="0">
                <a:solidFill>
                  <a:schemeClr val="tx1"/>
                </a:solidFill>
                <a:latin typeface="Helvetica LT Std Cond Blk" pitchFamily="34" charset="0"/>
              </a:rPr>
              <a:t> of</a:t>
            </a:r>
            <a:r>
              <a:rPr lang="en-US" b="1" dirty="0" smtClean="0">
                <a:solidFill>
                  <a:schemeClr val="tx1"/>
                </a:solidFill>
                <a:latin typeface="Helvetica LT Std Cond Blk" pitchFamily="34" charset="0"/>
              </a:rPr>
              <a:t> Parts And Accessories for Automotive Vehicles, Tractors, Passenger Transportation, Motorcycles</a:t>
            </a:r>
            <a:endParaRPr lang="es-VE" b="1" dirty="0">
              <a:solidFill>
                <a:schemeClr val="tx1"/>
              </a:solidFill>
              <a:latin typeface="Helvetica LT Std Cond Blk" pitchFamily="34" charset="0"/>
            </a:endParaRPr>
          </a:p>
        </p:txBody>
      </p:sp>
      <p:sp>
        <p:nvSpPr>
          <p:cNvPr id="26" name="25 Pentágono"/>
          <p:cNvSpPr/>
          <p:nvPr/>
        </p:nvSpPr>
        <p:spPr>
          <a:xfrm flipH="1">
            <a:off x="3733800" y="1219200"/>
            <a:ext cx="5268684" cy="990600"/>
          </a:xfrm>
          <a:prstGeom prst="homePlate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7" name="26 CuadroTexto"/>
          <p:cNvSpPr txBox="1"/>
          <p:nvPr/>
        </p:nvSpPr>
        <p:spPr>
          <a:xfrm>
            <a:off x="3352800" y="1371600"/>
            <a:ext cx="549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latin typeface="Helvetica LT Std" pitchFamily="34" charset="0"/>
              </a:rPr>
              <a:t>US$ 427.631.528,84</a:t>
            </a:r>
            <a:endParaRPr lang="es-VE" sz="3600" b="1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sp>
        <p:nvSpPr>
          <p:cNvPr id="118" name="117 Rectángulo redondeado"/>
          <p:cNvSpPr/>
          <p:nvPr/>
        </p:nvSpPr>
        <p:spPr>
          <a:xfrm>
            <a:off x="250810" y="2263587"/>
            <a:ext cx="8588390" cy="4312628"/>
          </a:xfrm>
          <a:prstGeom prst="roundRect">
            <a:avLst>
              <a:gd name="adj" fmla="val 785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77" name="76 CuadroTexto"/>
          <p:cNvSpPr txBox="1"/>
          <p:nvPr/>
        </p:nvSpPr>
        <p:spPr>
          <a:xfrm>
            <a:off x="7242950" y="2831275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latin typeface="Helvetica LT Std Cond Blk" pitchFamily="34" charset="0"/>
              </a:rPr>
              <a:t>38.33 %</a:t>
            </a:r>
            <a:endParaRPr lang="es-VE" sz="1600" b="1" dirty="0">
              <a:latin typeface="Helvetica LT Std Cond Blk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232179" y="287185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latin typeface="Helvetica LT Std Cond Light" pitchFamily="34" charset="0"/>
              </a:rPr>
              <a:t>USA</a:t>
            </a:r>
            <a:endParaRPr lang="es-VE" b="1" dirty="0">
              <a:latin typeface="Helvetica LT Std Cond Light" pitchFamily="34" charset="0"/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1231075" y="368609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latin typeface="Helvetica LT Std Cond Light" pitchFamily="34" charset="0"/>
              </a:rPr>
              <a:t>China</a:t>
            </a:r>
            <a:endParaRPr lang="es-VE" b="1" dirty="0">
              <a:latin typeface="Helvetica LT Std Cond Light" pitchFamily="34" charset="0"/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7245925" y="363385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latin typeface="Helvetica LT Std Cond Blk" pitchFamily="34" charset="0"/>
              </a:rPr>
              <a:t>24.40 %</a:t>
            </a:r>
            <a:endParaRPr lang="es-VE" sz="1600" b="1" dirty="0">
              <a:latin typeface="Helvetica LT Std Cond Blk" pitchFamily="34" charset="0"/>
            </a:endParaRPr>
          </a:p>
        </p:txBody>
      </p:sp>
      <p:sp>
        <p:nvSpPr>
          <p:cNvPr id="110" name="109 CuadroTexto"/>
          <p:cNvSpPr txBox="1"/>
          <p:nvPr/>
        </p:nvSpPr>
        <p:spPr>
          <a:xfrm>
            <a:off x="1231075" y="4343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err="1" smtClean="0">
                <a:latin typeface="Helvetica LT Std Cond Light" pitchFamily="34" charset="0"/>
              </a:rPr>
              <a:t>Brazil</a:t>
            </a:r>
            <a:endParaRPr lang="es-VE" b="1" dirty="0">
              <a:latin typeface="Helvetica LT Std Cond Light" pitchFamily="34" charset="0"/>
            </a:endParaRPr>
          </a:p>
        </p:txBody>
      </p:sp>
      <p:sp>
        <p:nvSpPr>
          <p:cNvPr id="132" name="131 CuadroTexto"/>
          <p:cNvSpPr txBox="1"/>
          <p:nvPr/>
        </p:nvSpPr>
        <p:spPr>
          <a:xfrm>
            <a:off x="1231075" y="48363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latin typeface="Helvetica LT Std Cond Light" pitchFamily="34" charset="0"/>
              </a:rPr>
              <a:t>Colombia</a:t>
            </a:r>
            <a:endParaRPr lang="es-VE" b="1" dirty="0">
              <a:latin typeface="Helvetica LT Std Cond Light" pitchFamily="34" charset="0"/>
            </a:endParaRPr>
          </a:p>
        </p:txBody>
      </p:sp>
      <p:sp>
        <p:nvSpPr>
          <p:cNvPr id="145" name="144 CuadroTexto"/>
          <p:cNvSpPr txBox="1"/>
          <p:nvPr/>
        </p:nvSpPr>
        <p:spPr>
          <a:xfrm>
            <a:off x="1231075" y="532212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err="1" smtClean="0">
                <a:latin typeface="Helvetica LT Std Cond Light" pitchFamily="34" charset="0"/>
              </a:rPr>
              <a:t>Panama</a:t>
            </a:r>
            <a:endParaRPr lang="es-VE" b="1" dirty="0">
              <a:latin typeface="Helvetica LT Std Cond Light" pitchFamily="34" charset="0"/>
            </a:endParaRPr>
          </a:p>
        </p:txBody>
      </p:sp>
      <p:sp>
        <p:nvSpPr>
          <p:cNvPr id="146" name="145 CuadroTexto"/>
          <p:cNvSpPr txBox="1"/>
          <p:nvPr/>
        </p:nvSpPr>
        <p:spPr>
          <a:xfrm>
            <a:off x="7239000" y="4341595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latin typeface="Helvetica LT Std Cond Blk" pitchFamily="34" charset="0"/>
              </a:rPr>
              <a:t>7.37 %</a:t>
            </a:r>
            <a:endParaRPr lang="es-VE" sz="1600" b="1" dirty="0">
              <a:latin typeface="Helvetica LT Std Cond Blk" pitchFamily="34" charset="0"/>
            </a:endParaRPr>
          </a:p>
        </p:txBody>
      </p:sp>
      <p:sp>
        <p:nvSpPr>
          <p:cNvPr id="147" name="146 CuadroTexto"/>
          <p:cNvSpPr txBox="1"/>
          <p:nvPr/>
        </p:nvSpPr>
        <p:spPr>
          <a:xfrm>
            <a:off x="7239000" y="487185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latin typeface="Helvetica LT Std Cond Blk" pitchFamily="34" charset="0"/>
              </a:rPr>
              <a:t>5.49 %</a:t>
            </a:r>
            <a:endParaRPr lang="es-VE" sz="1600" b="1" dirty="0">
              <a:latin typeface="Helvetica LT Std Cond Blk" pitchFamily="34" charset="0"/>
            </a:endParaRPr>
          </a:p>
        </p:txBody>
      </p:sp>
      <p:sp>
        <p:nvSpPr>
          <p:cNvPr id="148" name="147 CuadroTexto"/>
          <p:cNvSpPr txBox="1"/>
          <p:nvPr/>
        </p:nvSpPr>
        <p:spPr>
          <a:xfrm>
            <a:off x="7239000" y="5364675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latin typeface="Helvetica LT Std Cond Blk" pitchFamily="34" charset="0"/>
              </a:rPr>
              <a:t>4.97 %</a:t>
            </a:r>
            <a:endParaRPr lang="es-VE" sz="1600" b="1" dirty="0">
              <a:latin typeface="Helvetica LT Std Cond Blk" pitchFamily="34" charset="0"/>
            </a:endParaRPr>
          </a:p>
        </p:txBody>
      </p:sp>
      <p:sp>
        <p:nvSpPr>
          <p:cNvPr id="123" name="122 Rectángulo"/>
          <p:cNvSpPr/>
          <p:nvPr/>
        </p:nvSpPr>
        <p:spPr>
          <a:xfrm>
            <a:off x="5498990" y="4331525"/>
            <a:ext cx="3810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04" name="203 Rectángulo"/>
          <p:cNvSpPr/>
          <p:nvPr/>
        </p:nvSpPr>
        <p:spPr>
          <a:xfrm>
            <a:off x="5053880" y="4972950"/>
            <a:ext cx="3810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17" name="216 Rectángulo"/>
          <p:cNvSpPr/>
          <p:nvPr/>
        </p:nvSpPr>
        <p:spPr>
          <a:xfrm>
            <a:off x="4991805" y="5269800"/>
            <a:ext cx="3810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8" name="77 CuadroTexto"/>
          <p:cNvSpPr txBox="1"/>
          <p:nvPr/>
        </p:nvSpPr>
        <p:spPr>
          <a:xfrm>
            <a:off x="1676400" y="236517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 smtClean="0">
                <a:latin typeface="Helvetica LT Std Cond Blk" pitchFamily="34" charset="0"/>
              </a:rPr>
              <a:t>Top </a:t>
            </a:r>
            <a:r>
              <a:rPr lang="es-VE" sz="2000" b="1" dirty="0" err="1" smtClean="0">
                <a:latin typeface="Helvetica LT Std Cond Blk" pitchFamily="34" charset="0"/>
              </a:rPr>
              <a:t>Exporters</a:t>
            </a:r>
            <a:r>
              <a:rPr lang="es-VE" sz="2000" b="1" dirty="0" smtClean="0">
                <a:latin typeface="Helvetica LT Std Cond Blk" pitchFamily="34" charset="0"/>
              </a:rPr>
              <a:t> </a:t>
            </a:r>
            <a:r>
              <a:rPr lang="es-VE" sz="2000" b="1" dirty="0" err="1" smtClean="0">
                <a:latin typeface="Helvetica LT Std Cond Blk" pitchFamily="34" charset="0"/>
              </a:rPr>
              <a:t>to</a:t>
            </a:r>
            <a:r>
              <a:rPr lang="es-VE" sz="2000" b="1" dirty="0" smtClean="0">
                <a:latin typeface="Helvetica LT Std Cond Blk" pitchFamily="34" charset="0"/>
              </a:rPr>
              <a:t> Venezuela 2012</a:t>
            </a:r>
            <a:endParaRPr lang="es-VE" sz="2000" b="1" dirty="0">
              <a:latin typeface="Helvetica LT Std Cond Blk" pitchFamily="34" charset="0"/>
            </a:endParaRPr>
          </a:p>
        </p:txBody>
      </p:sp>
      <p:sp>
        <p:nvSpPr>
          <p:cNvPr id="227" name="226 CuadroTexto"/>
          <p:cNvSpPr txBox="1"/>
          <p:nvPr/>
        </p:nvSpPr>
        <p:spPr>
          <a:xfrm>
            <a:off x="1219200" y="6015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latin typeface="Helvetica LT Std Cond Blk" pitchFamily="34" charset="0"/>
              </a:rPr>
              <a:t>India</a:t>
            </a:r>
            <a:endParaRPr lang="es-VE" sz="2400" b="1" dirty="0">
              <a:latin typeface="Helvetica LT Std Cond Blk" pitchFamily="34" charset="0"/>
            </a:endParaRPr>
          </a:p>
        </p:txBody>
      </p:sp>
      <p:cxnSp>
        <p:nvCxnSpPr>
          <p:cNvPr id="235" name="234 Conector recto de flecha"/>
          <p:cNvCxnSpPr/>
          <p:nvPr/>
        </p:nvCxnSpPr>
        <p:spPr>
          <a:xfrm>
            <a:off x="3505200" y="6243935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6" name="235 CuadroTexto"/>
          <p:cNvSpPr txBox="1"/>
          <p:nvPr/>
        </p:nvSpPr>
        <p:spPr>
          <a:xfrm>
            <a:off x="5029200" y="5943600"/>
            <a:ext cx="35814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Cond Blk" pitchFamily="34" charset="0"/>
              </a:rPr>
              <a:t>US$ 226.101,49</a:t>
            </a:r>
            <a:r>
              <a:rPr lang="es-V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Cond Blk" pitchFamily="34" charset="0"/>
              </a:rPr>
              <a:t> = </a:t>
            </a:r>
            <a:r>
              <a:rPr lang="es-V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Cond Blk" pitchFamily="34" charset="0"/>
              </a:rPr>
              <a:t>0.05%</a:t>
            </a:r>
            <a:endParaRPr lang="es-V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Cond Blk" pitchFamily="34" charset="0"/>
            </a:endParaRPr>
          </a:p>
        </p:txBody>
      </p:sp>
      <p:cxnSp>
        <p:nvCxnSpPr>
          <p:cNvPr id="238" name="237 Conector recto"/>
          <p:cNvCxnSpPr/>
          <p:nvPr/>
        </p:nvCxnSpPr>
        <p:spPr>
          <a:xfrm rot="5400000">
            <a:off x="-323600" y="4267200"/>
            <a:ext cx="2895600" cy="0"/>
          </a:xfrm>
          <a:prstGeom prst="line">
            <a:avLst/>
          </a:prstGeom>
          <a:ln>
            <a:solidFill>
              <a:srgbClr val="555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240 CuadroTexto"/>
          <p:cNvSpPr txBox="1"/>
          <p:nvPr/>
        </p:nvSpPr>
        <p:spPr>
          <a:xfrm>
            <a:off x="518550" y="2410690"/>
            <a:ext cx="748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 smtClean="0">
                <a:latin typeface="Helvetica LT Std Cond Blk" pitchFamily="34" charset="0"/>
              </a:rPr>
              <a:t>Pos.</a:t>
            </a:r>
            <a:endParaRPr lang="es-VE" sz="2000" b="1" dirty="0">
              <a:latin typeface="Helvetica LT Std Cond Blk" pitchFamily="34" charset="0"/>
            </a:endParaRPr>
          </a:p>
        </p:txBody>
      </p:sp>
      <p:sp>
        <p:nvSpPr>
          <p:cNvPr id="242" name="241 CuadroTexto"/>
          <p:cNvSpPr txBox="1"/>
          <p:nvPr/>
        </p:nvSpPr>
        <p:spPr>
          <a:xfrm>
            <a:off x="469075" y="2871850"/>
            <a:ext cx="74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latin typeface="Helvetica LT Std Cond Blk" pitchFamily="34" charset="0"/>
              </a:rPr>
              <a:t>1</a:t>
            </a:r>
            <a:endParaRPr lang="es-VE" b="1" dirty="0">
              <a:latin typeface="Helvetica LT Std Cond Blk" pitchFamily="34" charset="0"/>
            </a:endParaRPr>
          </a:p>
        </p:txBody>
      </p:sp>
      <p:sp>
        <p:nvSpPr>
          <p:cNvPr id="243" name="242 CuadroTexto"/>
          <p:cNvSpPr txBox="1"/>
          <p:nvPr/>
        </p:nvSpPr>
        <p:spPr>
          <a:xfrm>
            <a:off x="471050" y="3669268"/>
            <a:ext cx="74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latin typeface="Helvetica LT Std Cond Blk" pitchFamily="34" charset="0"/>
              </a:rPr>
              <a:t>2</a:t>
            </a:r>
            <a:endParaRPr lang="es-VE" b="1" dirty="0">
              <a:latin typeface="Helvetica LT Std Cond Blk" pitchFamily="34" charset="0"/>
            </a:endParaRPr>
          </a:p>
        </p:txBody>
      </p:sp>
      <p:sp>
        <p:nvSpPr>
          <p:cNvPr id="244" name="243 CuadroTexto"/>
          <p:cNvSpPr txBox="1"/>
          <p:nvPr/>
        </p:nvSpPr>
        <p:spPr>
          <a:xfrm>
            <a:off x="471050" y="4348143"/>
            <a:ext cx="74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latin typeface="Helvetica LT Std Cond Blk" pitchFamily="34" charset="0"/>
              </a:rPr>
              <a:t>3</a:t>
            </a:r>
            <a:endParaRPr lang="es-VE" b="1" dirty="0">
              <a:latin typeface="Helvetica LT Std Cond Blk" pitchFamily="34" charset="0"/>
            </a:endParaRPr>
          </a:p>
        </p:txBody>
      </p:sp>
      <p:sp>
        <p:nvSpPr>
          <p:cNvPr id="245" name="244 CuadroTexto"/>
          <p:cNvSpPr txBox="1"/>
          <p:nvPr/>
        </p:nvSpPr>
        <p:spPr>
          <a:xfrm>
            <a:off x="471050" y="4810293"/>
            <a:ext cx="74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latin typeface="Helvetica LT Std Cond Blk" pitchFamily="34" charset="0"/>
              </a:rPr>
              <a:t>4</a:t>
            </a:r>
            <a:endParaRPr lang="es-VE" b="1" dirty="0">
              <a:latin typeface="Helvetica LT Std Cond Blk" pitchFamily="34" charset="0"/>
            </a:endParaRPr>
          </a:p>
        </p:txBody>
      </p:sp>
      <p:sp>
        <p:nvSpPr>
          <p:cNvPr id="246" name="245 CuadroTexto"/>
          <p:cNvSpPr txBox="1"/>
          <p:nvPr/>
        </p:nvSpPr>
        <p:spPr>
          <a:xfrm>
            <a:off x="469075" y="5327075"/>
            <a:ext cx="74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latin typeface="Helvetica LT Std Cond Blk" pitchFamily="34" charset="0"/>
              </a:rPr>
              <a:t>5</a:t>
            </a:r>
            <a:endParaRPr lang="es-VE" b="1" dirty="0">
              <a:latin typeface="Helvetica LT Std Cond Blk" pitchFamily="34" charset="0"/>
            </a:endParaRPr>
          </a:p>
        </p:txBody>
      </p:sp>
      <p:sp>
        <p:nvSpPr>
          <p:cNvPr id="247" name="246 CuadroTexto"/>
          <p:cNvSpPr txBox="1"/>
          <p:nvPr/>
        </p:nvSpPr>
        <p:spPr>
          <a:xfrm>
            <a:off x="469075" y="5991100"/>
            <a:ext cx="74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latin typeface="Helvetica LT Std Cond Blk" pitchFamily="34" charset="0"/>
              </a:rPr>
              <a:t>28</a:t>
            </a:r>
            <a:endParaRPr lang="es-VE" sz="2800" b="1" dirty="0">
              <a:latin typeface="Helvetica LT Std Cond Blk" pitchFamily="34" charset="0"/>
            </a:endParaRPr>
          </a:p>
        </p:txBody>
      </p:sp>
      <p:sp>
        <p:nvSpPr>
          <p:cNvPr id="249" name="248 CuadroTexto"/>
          <p:cNvSpPr txBox="1"/>
          <p:nvPr/>
        </p:nvSpPr>
        <p:spPr>
          <a:xfrm>
            <a:off x="7266715" y="2382980"/>
            <a:ext cx="128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 smtClean="0">
                <a:latin typeface="Helvetica LT Std Cond Blk" pitchFamily="34" charset="0"/>
              </a:rPr>
              <a:t>Share %</a:t>
            </a:r>
            <a:endParaRPr lang="es-VE" sz="2000" b="1" dirty="0">
              <a:latin typeface="Helvetica LT Std Cond Blk" pitchFamily="34" charset="0"/>
            </a:endParaRPr>
          </a:p>
        </p:txBody>
      </p:sp>
      <p:sp>
        <p:nvSpPr>
          <p:cNvPr id="251" name="250 Rectángulo"/>
          <p:cNvSpPr/>
          <p:nvPr/>
        </p:nvSpPr>
        <p:spPr>
          <a:xfrm>
            <a:off x="4343400" y="6552404"/>
            <a:ext cx="4343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i="1" dirty="0" err="1" smtClean="0">
                <a:latin typeface="Helvetica LT Std Cond Light" pitchFamily="34" charset="0"/>
              </a:rPr>
              <a:t>Source</a:t>
            </a:r>
            <a:r>
              <a:rPr lang="es-ES" sz="1000" i="1" dirty="0" smtClean="0">
                <a:latin typeface="Helvetica LT Std Cond Light" pitchFamily="34" charset="0"/>
              </a:rPr>
              <a:t>: Estadísticas de Comercio Exterior – Instituto Nacional de Estadística (INE) Venezuela</a:t>
            </a:r>
            <a:endParaRPr lang="es-VE" sz="1000" i="1" dirty="0">
              <a:latin typeface="Helvetica LT Std Cond Blk" pitchFamily="34" charset="0"/>
            </a:endParaRPr>
          </a:p>
        </p:txBody>
      </p:sp>
      <p:pic>
        <p:nvPicPr>
          <p:cNvPr id="126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30500" y="2819400"/>
            <a:ext cx="304800" cy="304800"/>
          </a:xfrm>
          <a:prstGeom prst="rect">
            <a:avLst/>
          </a:prstGeom>
          <a:noFill/>
        </p:spPr>
      </p:pic>
      <p:pic>
        <p:nvPicPr>
          <p:cNvPr id="129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4600" y="5943600"/>
            <a:ext cx="533400" cy="533400"/>
          </a:xfrm>
          <a:prstGeom prst="rect">
            <a:avLst/>
          </a:prstGeom>
          <a:noFill/>
        </p:spPr>
      </p:pic>
      <p:pic>
        <p:nvPicPr>
          <p:cNvPr id="130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28950" y="2819400"/>
            <a:ext cx="304800" cy="304800"/>
          </a:xfrm>
          <a:prstGeom prst="rect">
            <a:avLst/>
          </a:prstGeom>
          <a:noFill/>
        </p:spPr>
      </p:pic>
      <p:pic>
        <p:nvPicPr>
          <p:cNvPr id="131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43200" y="3048000"/>
            <a:ext cx="304800" cy="304800"/>
          </a:xfrm>
          <a:prstGeom prst="rect">
            <a:avLst/>
          </a:prstGeom>
          <a:noFill/>
        </p:spPr>
      </p:pic>
      <p:pic>
        <p:nvPicPr>
          <p:cNvPr id="133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1650" y="3048000"/>
            <a:ext cx="304800" cy="304800"/>
          </a:xfrm>
          <a:prstGeom prst="rect">
            <a:avLst/>
          </a:prstGeom>
          <a:noFill/>
        </p:spPr>
      </p:pic>
      <p:pic>
        <p:nvPicPr>
          <p:cNvPr id="134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43200" y="3276600"/>
            <a:ext cx="304800" cy="304800"/>
          </a:xfrm>
          <a:prstGeom prst="rect">
            <a:avLst/>
          </a:prstGeom>
          <a:noFill/>
        </p:spPr>
      </p:pic>
      <p:pic>
        <p:nvPicPr>
          <p:cNvPr id="135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1650" y="3276600"/>
            <a:ext cx="304800" cy="304800"/>
          </a:xfrm>
          <a:prstGeom prst="rect">
            <a:avLst/>
          </a:prstGeom>
          <a:noFill/>
        </p:spPr>
      </p:pic>
      <p:pic>
        <p:nvPicPr>
          <p:cNvPr id="136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27400" y="2819400"/>
            <a:ext cx="304800" cy="304800"/>
          </a:xfrm>
          <a:prstGeom prst="rect">
            <a:avLst/>
          </a:prstGeom>
          <a:noFill/>
        </p:spPr>
      </p:pic>
      <p:pic>
        <p:nvPicPr>
          <p:cNvPr id="137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25850" y="2819400"/>
            <a:ext cx="304800" cy="304800"/>
          </a:xfrm>
          <a:prstGeom prst="rect">
            <a:avLst/>
          </a:prstGeom>
          <a:noFill/>
        </p:spPr>
      </p:pic>
      <p:pic>
        <p:nvPicPr>
          <p:cNvPr id="138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40100" y="3048000"/>
            <a:ext cx="304800" cy="304800"/>
          </a:xfrm>
          <a:prstGeom prst="rect">
            <a:avLst/>
          </a:prstGeom>
          <a:noFill/>
        </p:spPr>
      </p:pic>
      <p:pic>
        <p:nvPicPr>
          <p:cNvPr id="139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38550" y="3048000"/>
            <a:ext cx="304800" cy="304800"/>
          </a:xfrm>
          <a:prstGeom prst="rect">
            <a:avLst/>
          </a:prstGeom>
          <a:noFill/>
        </p:spPr>
      </p:pic>
      <p:pic>
        <p:nvPicPr>
          <p:cNvPr id="140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40100" y="3276600"/>
            <a:ext cx="304800" cy="304800"/>
          </a:xfrm>
          <a:prstGeom prst="rect">
            <a:avLst/>
          </a:prstGeom>
          <a:noFill/>
        </p:spPr>
      </p:pic>
      <p:pic>
        <p:nvPicPr>
          <p:cNvPr id="141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38550" y="3276600"/>
            <a:ext cx="304800" cy="304800"/>
          </a:xfrm>
          <a:prstGeom prst="rect">
            <a:avLst/>
          </a:prstGeom>
          <a:noFill/>
        </p:spPr>
      </p:pic>
      <p:pic>
        <p:nvPicPr>
          <p:cNvPr id="142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17950" y="2819400"/>
            <a:ext cx="304800" cy="304800"/>
          </a:xfrm>
          <a:prstGeom prst="rect">
            <a:avLst/>
          </a:prstGeom>
          <a:noFill/>
        </p:spPr>
      </p:pic>
      <p:pic>
        <p:nvPicPr>
          <p:cNvPr id="143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16400" y="2819400"/>
            <a:ext cx="304800" cy="304800"/>
          </a:xfrm>
          <a:prstGeom prst="rect">
            <a:avLst/>
          </a:prstGeom>
          <a:noFill/>
        </p:spPr>
      </p:pic>
      <p:pic>
        <p:nvPicPr>
          <p:cNvPr id="144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30650" y="3048000"/>
            <a:ext cx="304800" cy="304800"/>
          </a:xfrm>
          <a:prstGeom prst="rect">
            <a:avLst/>
          </a:prstGeom>
          <a:noFill/>
        </p:spPr>
      </p:pic>
      <p:pic>
        <p:nvPicPr>
          <p:cNvPr id="199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29100" y="3048000"/>
            <a:ext cx="304800" cy="304800"/>
          </a:xfrm>
          <a:prstGeom prst="rect">
            <a:avLst/>
          </a:prstGeom>
          <a:noFill/>
        </p:spPr>
      </p:pic>
      <p:pic>
        <p:nvPicPr>
          <p:cNvPr id="200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30650" y="3276600"/>
            <a:ext cx="304800" cy="304800"/>
          </a:xfrm>
          <a:prstGeom prst="rect">
            <a:avLst/>
          </a:prstGeom>
          <a:noFill/>
        </p:spPr>
      </p:pic>
      <p:pic>
        <p:nvPicPr>
          <p:cNvPr id="201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29100" y="3276600"/>
            <a:ext cx="304800" cy="304800"/>
          </a:xfrm>
          <a:prstGeom prst="rect">
            <a:avLst/>
          </a:prstGeom>
          <a:noFill/>
        </p:spPr>
      </p:pic>
      <p:pic>
        <p:nvPicPr>
          <p:cNvPr id="202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14850" y="2819400"/>
            <a:ext cx="304800" cy="304800"/>
          </a:xfrm>
          <a:prstGeom prst="rect">
            <a:avLst/>
          </a:prstGeom>
          <a:noFill/>
        </p:spPr>
      </p:pic>
      <p:pic>
        <p:nvPicPr>
          <p:cNvPr id="213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00600" y="2819400"/>
            <a:ext cx="304800" cy="304800"/>
          </a:xfrm>
          <a:prstGeom prst="rect">
            <a:avLst/>
          </a:prstGeom>
          <a:noFill/>
        </p:spPr>
      </p:pic>
      <p:pic>
        <p:nvPicPr>
          <p:cNvPr id="215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27550" y="3048000"/>
            <a:ext cx="304800" cy="304800"/>
          </a:xfrm>
          <a:prstGeom prst="rect">
            <a:avLst/>
          </a:prstGeom>
          <a:noFill/>
        </p:spPr>
      </p:pic>
      <p:pic>
        <p:nvPicPr>
          <p:cNvPr id="226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13300" y="3048000"/>
            <a:ext cx="304800" cy="304800"/>
          </a:xfrm>
          <a:prstGeom prst="rect">
            <a:avLst/>
          </a:prstGeom>
          <a:noFill/>
        </p:spPr>
      </p:pic>
      <p:pic>
        <p:nvPicPr>
          <p:cNvPr id="228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27550" y="3276600"/>
            <a:ext cx="304800" cy="304800"/>
          </a:xfrm>
          <a:prstGeom prst="rect">
            <a:avLst/>
          </a:prstGeom>
          <a:noFill/>
        </p:spPr>
      </p:pic>
      <p:pic>
        <p:nvPicPr>
          <p:cNvPr id="229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26000" y="3276600"/>
            <a:ext cx="304800" cy="304800"/>
          </a:xfrm>
          <a:prstGeom prst="rect">
            <a:avLst/>
          </a:prstGeom>
          <a:noFill/>
        </p:spPr>
      </p:pic>
      <p:pic>
        <p:nvPicPr>
          <p:cNvPr id="230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92700" y="2819400"/>
            <a:ext cx="304800" cy="304800"/>
          </a:xfrm>
          <a:prstGeom prst="rect">
            <a:avLst/>
          </a:prstGeom>
          <a:noFill/>
        </p:spPr>
      </p:pic>
      <p:pic>
        <p:nvPicPr>
          <p:cNvPr id="231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1150" y="2819400"/>
            <a:ext cx="304800" cy="304800"/>
          </a:xfrm>
          <a:prstGeom prst="rect">
            <a:avLst/>
          </a:prstGeom>
          <a:noFill/>
        </p:spPr>
      </p:pic>
      <p:pic>
        <p:nvPicPr>
          <p:cNvPr id="232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5400" y="3048000"/>
            <a:ext cx="304800" cy="304800"/>
          </a:xfrm>
          <a:prstGeom prst="rect">
            <a:avLst/>
          </a:prstGeom>
          <a:noFill/>
        </p:spPr>
      </p:pic>
      <p:pic>
        <p:nvPicPr>
          <p:cNvPr id="233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03850" y="3048000"/>
            <a:ext cx="304800" cy="304800"/>
          </a:xfrm>
          <a:prstGeom prst="rect">
            <a:avLst/>
          </a:prstGeom>
          <a:noFill/>
        </p:spPr>
      </p:pic>
      <p:pic>
        <p:nvPicPr>
          <p:cNvPr id="234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89600" y="2819400"/>
            <a:ext cx="304800" cy="304800"/>
          </a:xfrm>
          <a:prstGeom prst="rect">
            <a:avLst/>
          </a:prstGeom>
          <a:noFill/>
        </p:spPr>
      </p:pic>
      <p:pic>
        <p:nvPicPr>
          <p:cNvPr id="237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88050" y="2819400"/>
            <a:ext cx="304800" cy="304800"/>
          </a:xfrm>
          <a:prstGeom prst="rect">
            <a:avLst/>
          </a:prstGeom>
          <a:noFill/>
        </p:spPr>
      </p:pic>
      <p:pic>
        <p:nvPicPr>
          <p:cNvPr id="239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02300" y="3048000"/>
            <a:ext cx="304800" cy="304800"/>
          </a:xfrm>
          <a:prstGeom prst="rect">
            <a:avLst/>
          </a:prstGeom>
          <a:noFill/>
        </p:spPr>
      </p:pic>
      <p:pic>
        <p:nvPicPr>
          <p:cNvPr id="240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00750" y="3048000"/>
            <a:ext cx="304800" cy="304800"/>
          </a:xfrm>
          <a:prstGeom prst="rect">
            <a:avLst/>
          </a:prstGeom>
          <a:noFill/>
        </p:spPr>
      </p:pic>
      <p:pic>
        <p:nvPicPr>
          <p:cNvPr id="248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80150" y="2819400"/>
            <a:ext cx="304800" cy="304800"/>
          </a:xfrm>
          <a:prstGeom prst="rect">
            <a:avLst/>
          </a:prstGeom>
          <a:noFill/>
        </p:spPr>
      </p:pic>
      <p:pic>
        <p:nvPicPr>
          <p:cNvPr id="250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78600" y="2819400"/>
            <a:ext cx="304800" cy="304800"/>
          </a:xfrm>
          <a:prstGeom prst="rect">
            <a:avLst/>
          </a:prstGeom>
          <a:noFill/>
        </p:spPr>
      </p:pic>
      <p:pic>
        <p:nvPicPr>
          <p:cNvPr id="252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92850" y="3048000"/>
            <a:ext cx="304800" cy="304800"/>
          </a:xfrm>
          <a:prstGeom prst="rect">
            <a:avLst/>
          </a:prstGeom>
          <a:noFill/>
        </p:spPr>
      </p:pic>
      <p:pic>
        <p:nvPicPr>
          <p:cNvPr id="253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91300" y="3048000"/>
            <a:ext cx="304800" cy="304800"/>
          </a:xfrm>
          <a:prstGeom prst="rect">
            <a:avLst/>
          </a:prstGeom>
          <a:noFill/>
        </p:spPr>
      </p:pic>
      <p:pic>
        <p:nvPicPr>
          <p:cNvPr id="254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77050" y="2819400"/>
            <a:ext cx="304800" cy="304800"/>
          </a:xfrm>
          <a:prstGeom prst="rect">
            <a:avLst/>
          </a:prstGeom>
          <a:noFill/>
        </p:spPr>
      </p:pic>
      <p:pic>
        <p:nvPicPr>
          <p:cNvPr id="255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89750" y="3048000"/>
            <a:ext cx="304800" cy="304800"/>
          </a:xfrm>
          <a:prstGeom prst="rect">
            <a:avLst/>
          </a:prstGeom>
          <a:noFill/>
        </p:spPr>
      </p:pic>
      <p:pic>
        <p:nvPicPr>
          <p:cNvPr id="256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30500" y="3676650"/>
            <a:ext cx="304800" cy="304800"/>
          </a:xfrm>
          <a:prstGeom prst="rect">
            <a:avLst/>
          </a:prstGeom>
          <a:noFill/>
        </p:spPr>
      </p:pic>
      <p:pic>
        <p:nvPicPr>
          <p:cNvPr id="257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28950" y="3676650"/>
            <a:ext cx="304800" cy="304800"/>
          </a:xfrm>
          <a:prstGeom prst="rect">
            <a:avLst/>
          </a:prstGeom>
          <a:noFill/>
        </p:spPr>
      </p:pic>
      <p:pic>
        <p:nvPicPr>
          <p:cNvPr id="258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43200" y="3905250"/>
            <a:ext cx="304800" cy="304800"/>
          </a:xfrm>
          <a:prstGeom prst="rect">
            <a:avLst/>
          </a:prstGeom>
          <a:noFill/>
        </p:spPr>
      </p:pic>
      <p:pic>
        <p:nvPicPr>
          <p:cNvPr id="259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1650" y="3905250"/>
            <a:ext cx="304800" cy="304800"/>
          </a:xfrm>
          <a:prstGeom prst="rect">
            <a:avLst/>
          </a:prstGeom>
          <a:noFill/>
        </p:spPr>
      </p:pic>
      <p:pic>
        <p:nvPicPr>
          <p:cNvPr id="260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27400" y="3676650"/>
            <a:ext cx="304800" cy="304800"/>
          </a:xfrm>
          <a:prstGeom prst="rect">
            <a:avLst/>
          </a:prstGeom>
          <a:noFill/>
        </p:spPr>
      </p:pic>
      <p:pic>
        <p:nvPicPr>
          <p:cNvPr id="261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25850" y="3676650"/>
            <a:ext cx="304800" cy="304800"/>
          </a:xfrm>
          <a:prstGeom prst="rect">
            <a:avLst/>
          </a:prstGeom>
          <a:noFill/>
        </p:spPr>
      </p:pic>
      <p:pic>
        <p:nvPicPr>
          <p:cNvPr id="262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40100" y="3905250"/>
            <a:ext cx="304800" cy="304800"/>
          </a:xfrm>
          <a:prstGeom prst="rect">
            <a:avLst/>
          </a:prstGeom>
          <a:noFill/>
        </p:spPr>
      </p:pic>
      <p:pic>
        <p:nvPicPr>
          <p:cNvPr id="263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38550" y="3905250"/>
            <a:ext cx="304800" cy="304800"/>
          </a:xfrm>
          <a:prstGeom prst="rect">
            <a:avLst/>
          </a:prstGeom>
          <a:noFill/>
        </p:spPr>
      </p:pic>
      <p:pic>
        <p:nvPicPr>
          <p:cNvPr id="264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17950" y="3676650"/>
            <a:ext cx="304800" cy="304800"/>
          </a:xfrm>
          <a:prstGeom prst="rect">
            <a:avLst/>
          </a:prstGeom>
          <a:noFill/>
        </p:spPr>
      </p:pic>
      <p:pic>
        <p:nvPicPr>
          <p:cNvPr id="265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16400" y="3676650"/>
            <a:ext cx="304800" cy="304800"/>
          </a:xfrm>
          <a:prstGeom prst="rect">
            <a:avLst/>
          </a:prstGeom>
          <a:noFill/>
        </p:spPr>
      </p:pic>
      <p:pic>
        <p:nvPicPr>
          <p:cNvPr id="266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30650" y="3905250"/>
            <a:ext cx="304800" cy="304800"/>
          </a:xfrm>
          <a:prstGeom prst="rect">
            <a:avLst/>
          </a:prstGeom>
          <a:noFill/>
        </p:spPr>
      </p:pic>
      <p:pic>
        <p:nvPicPr>
          <p:cNvPr id="267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29100" y="3905250"/>
            <a:ext cx="304800" cy="304800"/>
          </a:xfrm>
          <a:prstGeom prst="rect">
            <a:avLst/>
          </a:prstGeom>
          <a:noFill/>
        </p:spPr>
      </p:pic>
      <p:pic>
        <p:nvPicPr>
          <p:cNvPr id="268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14850" y="3676650"/>
            <a:ext cx="304800" cy="304800"/>
          </a:xfrm>
          <a:prstGeom prst="rect">
            <a:avLst/>
          </a:prstGeom>
          <a:noFill/>
        </p:spPr>
      </p:pic>
      <p:pic>
        <p:nvPicPr>
          <p:cNvPr id="269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00600" y="3676650"/>
            <a:ext cx="304800" cy="304800"/>
          </a:xfrm>
          <a:prstGeom prst="rect">
            <a:avLst/>
          </a:prstGeom>
          <a:noFill/>
        </p:spPr>
      </p:pic>
      <p:pic>
        <p:nvPicPr>
          <p:cNvPr id="270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27550" y="3905250"/>
            <a:ext cx="304800" cy="304800"/>
          </a:xfrm>
          <a:prstGeom prst="rect">
            <a:avLst/>
          </a:prstGeom>
          <a:noFill/>
        </p:spPr>
      </p:pic>
      <p:pic>
        <p:nvPicPr>
          <p:cNvPr id="271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13300" y="3905250"/>
            <a:ext cx="304800" cy="304800"/>
          </a:xfrm>
          <a:prstGeom prst="rect">
            <a:avLst/>
          </a:prstGeom>
          <a:noFill/>
        </p:spPr>
      </p:pic>
      <p:pic>
        <p:nvPicPr>
          <p:cNvPr id="272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92700" y="3676650"/>
            <a:ext cx="304800" cy="304800"/>
          </a:xfrm>
          <a:prstGeom prst="rect">
            <a:avLst/>
          </a:prstGeom>
          <a:noFill/>
        </p:spPr>
      </p:pic>
      <p:pic>
        <p:nvPicPr>
          <p:cNvPr id="273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1150" y="3676650"/>
            <a:ext cx="304800" cy="304800"/>
          </a:xfrm>
          <a:prstGeom prst="rect">
            <a:avLst/>
          </a:prstGeom>
          <a:noFill/>
        </p:spPr>
      </p:pic>
      <p:pic>
        <p:nvPicPr>
          <p:cNvPr id="274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5400" y="3905250"/>
            <a:ext cx="304800" cy="304800"/>
          </a:xfrm>
          <a:prstGeom prst="rect">
            <a:avLst/>
          </a:prstGeom>
          <a:noFill/>
        </p:spPr>
      </p:pic>
      <p:pic>
        <p:nvPicPr>
          <p:cNvPr id="275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89600" y="3676650"/>
            <a:ext cx="304800" cy="304800"/>
          </a:xfrm>
          <a:prstGeom prst="rect">
            <a:avLst/>
          </a:prstGeom>
          <a:noFill/>
        </p:spPr>
      </p:pic>
      <p:pic>
        <p:nvPicPr>
          <p:cNvPr id="276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88050" y="3676650"/>
            <a:ext cx="304800" cy="304800"/>
          </a:xfrm>
          <a:prstGeom prst="rect">
            <a:avLst/>
          </a:prstGeom>
          <a:noFill/>
        </p:spPr>
      </p:pic>
      <p:pic>
        <p:nvPicPr>
          <p:cNvPr id="277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80150" y="3676650"/>
            <a:ext cx="304800" cy="304800"/>
          </a:xfrm>
          <a:prstGeom prst="rect">
            <a:avLst/>
          </a:prstGeom>
          <a:noFill/>
        </p:spPr>
      </p:pic>
      <p:pic>
        <p:nvPicPr>
          <p:cNvPr id="278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78600" y="3676650"/>
            <a:ext cx="304800" cy="304800"/>
          </a:xfrm>
          <a:prstGeom prst="rect">
            <a:avLst/>
          </a:prstGeom>
          <a:noFill/>
        </p:spPr>
      </p:pic>
      <p:pic>
        <p:nvPicPr>
          <p:cNvPr id="279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77050" y="3676650"/>
            <a:ext cx="304800" cy="304800"/>
          </a:xfrm>
          <a:prstGeom prst="rect">
            <a:avLst/>
          </a:prstGeom>
          <a:noFill/>
        </p:spPr>
      </p:pic>
      <p:pic>
        <p:nvPicPr>
          <p:cNvPr id="280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2743200" y="4400550"/>
            <a:ext cx="304800" cy="304800"/>
          </a:xfrm>
          <a:prstGeom prst="rect">
            <a:avLst/>
          </a:prstGeom>
          <a:noFill/>
        </p:spPr>
      </p:pic>
      <p:pic>
        <p:nvPicPr>
          <p:cNvPr id="281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3041650" y="4400550"/>
            <a:ext cx="304800" cy="304800"/>
          </a:xfrm>
          <a:prstGeom prst="rect">
            <a:avLst/>
          </a:prstGeom>
          <a:noFill/>
        </p:spPr>
      </p:pic>
      <p:pic>
        <p:nvPicPr>
          <p:cNvPr id="282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3340100" y="4400550"/>
            <a:ext cx="304800" cy="304800"/>
          </a:xfrm>
          <a:prstGeom prst="rect">
            <a:avLst/>
          </a:prstGeom>
          <a:noFill/>
        </p:spPr>
      </p:pic>
      <p:pic>
        <p:nvPicPr>
          <p:cNvPr id="283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3638550" y="4400550"/>
            <a:ext cx="304800" cy="304800"/>
          </a:xfrm>
          <a:prstGeom prst="rect">
            <a:avLst/>
          </a:prstGeom>
          <a:noFill/>
        </p:spPr>
      </p:pic>
      <p:pic>
        <p:nvPicPr>
          <p:cNvPr id="284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3930650" y="4400550"/>
            <a:ext cx="304800" cy="304800"/>
          </a:xfrm>
          <a:prstGeom prst="rect">
            <a:avLst/>
          </a:prstGeom>
          <a:noFill/>
        </p:spPr>
      </p:pic>
      <p:pic>
        <p:nvPicPr>
          <p:cNvPr id="285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4229100" y="4400550"/>
            <a:ext cx="304800" cy="304800"/>
          </a:xfrm>
          <a:prstGeom prst="rect">
            <a:avLst/>
          </a:prstGeom>
          <a:noFill/>
        </p:spPr>
      </p:pic>
      <p:pic>
        <p:nvPicPr>
          <p:cNvPr id="286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4527550" y="4400550"/>
            <a:ext cx="304800" cy="304800"/>
          </a:xfrm>
          <a:prstGeom prst="rect">
            <a:avLst/>
          </a:prstGeom>
          <a:noFill/>
        </p:spPr>
      </p:pic>
      <p:pic>
        <p:nvPicPr>
          <p:cNvPr id="287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43200" y="4876800"/>
            <a:ext cx="304800" cy="304800"/>
          </a:xfrm>
          <a:prstGeom prst="rect">
            <a:avLst/>
          </a:prstGeom>
          <a:noFill/>
        </p:spPr>
      </p:pic>
      <p:pic>
        <p:nvPicPr>
          <p:cNvPr id="288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1650" y="4876800"/>
            <a:ext cx="304800" cy="304800"/>
          </a:xfrm>
          <a:prstGeom prst="rect">
            <a:avLst/>
          </a:prstGeom>
          <a:noFill/>
        </p:spPr>
      </p:pic>
      <p:pic>
        <p:nvPicPr>
          <p:cNvPr id="289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40100" y="4876800"/>
            <a:ext cx="304800" cy="304800"/>
          </a:xfrm>
          <a:prstGeom prst="rect">
            <a:avLst/>
          </a:prstGeom>
          <a:noFill/>
        </p:spPr>
      </p:pic>
      <p:pic>
        <p:nvPicPr>
          <p:cNvPr id="290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38550" y="4876800"/>
            <a:ext cx="304800" cy="304800"/>
          </a:xfrm>
          <a:prstGeom prst="rect">
            <a:avLst/>
          </a:prstGeom>
          <a:noFill/>
        </p:spPr>
      </p:pic>
      <p:pic>
        <p:nvPicPr>
          <p:cNvPr id="291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30650" y="4876800"/>
            <a:ext cx="304800" cy="304800"/>
          </a:xfrm>
          <a:prstGeom prst="rect">
            <a:avLst/>
          </a:prstGeom>
          <a:noFill/>
        </p:spPr>
      </p:pic>
      <p:pic>
        <p:nvPicPr>
          <p:cNvPr id="292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2743200" y="5334000"/>
            <a:ext cx="304800" cy="304800"/>
          </a:xfrm>
          <a:prstGeom prst="rect">
            <a:avLst/>
          </a:prstGeom>
          <a:noFill/>
        </p:spPr>
      </p:pic>
      <p:pic>
        <p:nvPicPr>
          <p:cNvPr id="293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3041650" y="5334000"/>
            <a:ext cx="304800" cy="304800"/>
          </a:xfrm>
          <a:prstGeom prst="rect">
            <a:avLst/>
          </a:prstGeom>
          <a:noFill/>
        </p:spPr>
      </p:pic>
      <p:pic>
        <p:nvPicPr>
          <p:cNvPr id="294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3340100" y="5334000"/>
            <a:ext cx="304800" cy="304800"/>
          </a:xfrm>
          <a:prstGeom prst="rect">
            <a:avLst/>
          </a:prstGeom>
          <a:noFill/>
        </p:spPr>
      </p:pic>
      <p:pic>
        <p:nvPicPr>
          <p:cNvPr id="295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3638550" y="5334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s-ES" sz="2200" b="1" dirty="0" smtClean="0">
                <a:latin typeface="Helvetica LT Std" pitchFamily="34" charset="0"/>
              </a:rPr>
              <a:t>2012 - Mn </a:t>
            </a:r>
            <a:r>
              <a:rPr lang="es-ES" sz="2200" b="1" dirty="0" smtClean="0">
                <a:latin typeface="Helvetica LT Std" pitchFamily="34" charset="0"/>
              </a:rPr>
              <a:t>US$ </a:t>
            </a:r>
            <a:endParaRPr lang="es-ES" sz="2200" b="1" dirty="0" smtClean="0">
              <a:latin typeface="Helvetica LT Std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4000" b="1" dirty="0" smtClean="0">
                  <a:solidFill>
                    <a:schemeClr val="bg1"/>
                  </a:solidFill>
                  <a:latin typeface="Agency FB" pitchFamily="34" charset="0"/>
                </a:rPr>
                <a:t>VENEZUELA IMPORTED </a:t>
              </a: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015998" y="1219200"/>
            <a:ext cx="320040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VE" sz="1600" b="1" dirty="0" smtClean="0">
              <a:solidFill>
                <a:schemeClr val="tx1"/>
              </a:solidFill>
              <a:latin typeface="Helvetica LT Std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59657" y="1219200"/>
            <a:ext cx="4107543" cy="990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b="1" dirty="0" smtClean="0">
                <a:solidFill>
                  <a:schemeClr val="tx1"/>
                </a:solidFill>
                <a:latin typeface="Helvetica LT Std Cond Blk" pitchFamily="34" charset="0"/>
              </a:rPr>
              <a:t>Total </a:t>
            </a:r>
            <a:r>
              <a:rPr lang="es-ES" dirty="0" err="1" smtClean="0">
                <a:solidFill>
                  <a:schemeClr val="tx1"/>
                </a:solidFill>
                <a:latin typeface="Helvetica LT Std Cond Blk" pitchFamily="34" charset="0"/>
              </a:rPr>
              <a:t>Imports</a:t>
            </a:r>
            <a:r>
              <a:rPr lang="es-ES" dirty="0" smtClean="0">
                <a:solidFill>
                  <a:schemeClr val="tx1"/>
                </a:solidFill>
                <a:latin typeface="Helvetica LT Std Cond Blk" pitchFamily="34" charset="0"/>
              </a:rPr>
              <a:t> of </a:t>
            </a:r>
            <a:r>
              <a:rPr lang="en-US" dirty="0" smtClean="0">
                <a:solidFill>
                  <a:schemeClr val="tx1"/>
                </a:solidFill>
                <a:latin typeface="Helvetica LT Std Cond Blk" pitchFamily="34" charset="0"/>
              </a:rPr>
              <a:t>Bicycles And Other </a:t>
            </a:r>
            <a:r>
              <a:rPr lang="en-US" dirty="0" err="1" smtClean="0">
                <a:solidFill>
                  <a:schemeClr val="tx1"/>
                </a:solidFill>
                <a:latin typeface="Helvetica LT Std Cond Blk" pitchFamily="34" charset="0"/>
              </a:rPr>
              <a:t>Velocipes</a:t>
            </a:r>
            <a:endParaRPr lang="es-VE" b="1" dirty="0">
              <a:solidFill>
                <a:schemeClr val="tx1"/>
              </a:solidFill>
              <a:latin typeface="Helvetica LT Std Cond Blk" pitchFamily="34" charset="0"/>
            </a:endParaRPr>
          </a:p>
        </p:txBody>
      </p:sp>
      <p:sp>
        <p:nvSpPr>
          <p:cNvPr id="26" name="25 Pentágono"/>
          <p:cNvSpPr/>
          <p:nvPr/>
        </p:nvSpPr>
        <p:spPr>
          <a:xfrm flipH="1">
            <a:off x="3733800" y="1219200"/>
            <a:ext cx="5268684" cy="990600"/>
          </a:xfrm>
          <a:prstGeom prst="homePlate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7" name="26 CuadroTexto"/>
          <p:cNvSpPr txBox="1"/>
          <p:nvPr/>
        </p:nvSpPr>
        <p:spPr>
          <a:xfrm>
            <a:off x="3352800" y="1371600"/>
            <a:ext cx="549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latin typeface="Helvetica LT Std" pitchFamily="34" charset="0"/>
              </a:rPr>
              <a:t>US$ 29.944.092,28</a:t>
            </a:r>
            <a:endParaRPr lang="es-VE" sz="3600" b="1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sp>
        <p:nvSpPr>
          <p:cNvPr id="118" name="117 Rectángulo redondeado"/>
          <p:cNvSpPr/>
          <p:nvPr/>
        </p:nvSpPr>
        <p:spPr>
          <a:xfrm>
            <a:off x="250810" y="2263587"/>
            <a:ext cx="8588390" cy="4312628"/>
          </a:xfrm>
          <a:prstGeom prst="roundRect">
            <a:avLst>
              <a:gd name="adj" fmla="val 785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77" name="76 CuadroTexto"/>
          <p:cNvSpPr txBox="1"/>
          <p:nvPr/>
        </p:nvSpPr>
        <p:spPr>
          <a:xfrm>
            <a:off x="7242950" y="2831275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latin typeface="Helvetica LT Std Cond Blk" pitchFamily="34" charset="0"/>
              </a:rPr>
              <a:t>83.66 %</a:t>
            </a:r>
            <a:endParaRPr lang="es-VE" sz="1600" b="1" dirty="0">
              <a:latin typeface="Helvetica LT Std Cond Blk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232179" y="287185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latin typeface="Helvetica LT Std Cond Light" pitchFamily="34" charset="0"/>
              </a:rPr>
              <a:t>China</a:t>
            </a:r>
            <a:endParaRPr lang="es-VE" b="1" dirty="0">
              <a:latin typeface="Helvetica LT Std Cond Light" pitchFamily="34" charset="0"/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1231075" y="394734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err="1" smtClean="0">
                <a:latin typeface="Helvetica LT Std Cond Light" pitchFamily="34" charset="0"/>
              </a:rPr>
              <a:t>Panama</a:t>
            </a:r>
            <a:endParaRPr lang="es-VE" b="1" dirty="0">
              <a:latin typeface="Helvetica LT Std Cond Light" pitchFamily="34" charset="0"/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7245925" y="38951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latin typeface="Helvetica LT Std Cond Blk" pitchFamily="34" charset="0"/>
              </a:rPr>
              <a:t>7.32 %</a:t>
            </a:r>
            <a:endParaRPr lang="es-VE" sz="1600" b="1" dirty="0">
              <a:latin typeface="Helvetica LT Std Cond Blk" pitchFamily="34" charset="0"/>
            </a:endParaRPr>
          </a:p>
        </p:txBody>
      </p:sp>
      <p:sp>
        <p:nvSpPr>
          <p:cNvPr id="110" name="109 CuadroTexto"/>
          <p:cNvSpPr txBox="1"/>
          <p:nvPr/>
        </p:nvSpPr>
        <p:spPr>
          <a:xfrm>
            <a:off x="1231075" y="4343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latin typeface="Helvetica LT Std Cond Light" pitchFamily="34" charset="0"/>
              </a:rPr>
              <a:t>Hong Kong</a:t>
            </a:r>
            <a:endParaRPr lang="es-VE" b="1" dirty="0">
              <a:latin typeface="Helvetica LT Std Cond Light" pitchFamily="34" charset="0"/>
            </a:endParaRPr>
          </a:p>
        </p:txBody>
      </p:sp>
      <p:sp>
        <p:nvSpPr>
          <p:cNvPr id="132" name="131 CuadroTexto"/>
          <p:cNvSpPr txBox="1"/>
          <p:nvPr/>
        </p:nvSpPr>
        <p:spPr>
          <a:xfrm>
            <a:off x="1231075" y="48363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latin typeface="Helvetica LT Std Cond Light" pitchFamily="34" charset="0"/>
              </a:rPr>
              <a:t>USA</a:t>
            </a:r>
            <a:endParaRPr lang="es-VE" b="1" dirty="0">
              <a:latin typeface="Helvetica LT Std Cond Light" pitchFamily="34" charset="0"/>
            </a:endParaRPr>
          </a:p>
        </p:txBody>
      </p:sp>
      <p:sp>
        <p:nvSpPr>
          <p:cNvPr id="145" name="144 CuadroTexto"/>
          <p:cNvSpPr txBox="1"/>
          <p:nvPr/>
        </p:nvSpPr>
        <p:spPr>
          <a:xfrm>
            <a:off x="1231075" y="532212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err="1" smtClean="0">
                <a:latin typeface="Helvetica LT Std Cond Light" pitchFamily="34" charset="0"/>
              </a:rPr>
              <a:t>Taiwan</a:t>
            </a:r>
            <a:endParaRPr lang="es-VE" b="1" dirty="0">
              <a:latin typeface="Helvetica LT Std Cond Light" pitchFamily="34" charset="0"/>
            </a:endParaRPr>
          </a:p>
        </p:txBody>
      </p:sp>
      <p:sp>
        <p:nvSpPr>
          <p:cNvPr id="146" name="145 CuadroTexto"/>
          <p:cNvSpPr txBox="1"/>
          <p:nvPr/>
        </p:nvSpPr>
        <p:spPr>
          <a:xfrm>
            <a:off x="7239000" y="4341595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latin typeface="Helvetica LT Std Cond Blk" pitchFamily="34" charset="0"/>
              </a:rPr>
              <a:t>2.53 %</a:t>
            </a:r>
            <a:endParaRPr lang="es-VE" sz="1600" b="1" dirty="0">
              <a:latin typeface="Helvetica LT Std Cond Blk" pitchFamily="34" charset="0"/>
            </a:endParaRPr>
          </a:p>
        </p:txBody>
      </p:sp>
      <p:sp>
        <p:nvSpPr>
          <p:cNvPr id="147" name="146 CuadroTexto"/>
          <p:cNvSpPr txBox="1"/>
          <p:nvPr/>
        </p:nvSpPr>
        <p:spPr>
          <a:xfrm>
            <a:off x="7239000" y="487185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latin typeface="Helvetica LT Std Cond Blk" pitchFamily="34" charset="0"/>
              </a:rPr>
              <a:t>2.31 %</a:t>
            </a:r>
            <a:endParaRPr lang="es-VE" sz="1600" b="1" dirty="0">
              <a:latin typeface="Helvetica LT Std Cond Blk" pitchFamily="34" charset="0"/>
            </a:endParaRPr>
          </a:p>
        </p:txBody>
      </p:sp>
      <p:sp>
        <p:nvSpPr>
          <p:cNvPr id="148" name="147 CuadroTexto"/>
          <p:cNvSpPr txBox="1"/>
          <p:nvPr/>
        </p:nvSpPr>
        <p:spPr>
          <a:xfrm>
            <a:off x="7239000" y="5364675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latin typeface="Helvetica LT Std Cond Blk" pitchFamily="34" charset="0"/>
              </a:rPr>
              <a:t>1.70 %</a:t>
            </a:r>
            <a:endParaRPr lang="es-VE" sz="1600" b="1" dirty="0">
              <a:latin typeface="Helvetica LT Std Cond Blk" pitchFamily="34" charset="0"/>
            </a:endParaRPr>
          </a:p>
        </p:txBody>
      </p:sp>
      <p:sp>
        <p:nvSpPr>
          <p:cNvPr id="123" name="122 Rectángulo"/>
          <p:cNvSpPr/>
          <p:nvPr/>
        </p:nvSpPr>
        <p:spPr>
          <a:xfrm>
            <a:off x="5498990" y="4331525"/>
            <a:ext cx="3810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17" name="216 Rectángulo"/>
          <p:cNvSpPr/>
          <p:nvPr/>
        </p:nvSpPr>
        <p:spPr>
          <a:xfrm>
            <a:off x="4991805" y="5269800"/>
            <a:ext cx="3810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8" name="77 CuadroTexto"/>
          <p:cNvSpPr txBox="1"/>
          <p:nvPr/>
        </p:nvSpPr>
        <p:spPr>
          <a:xfrm>
            <a:off x="1676400" y="236517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 smtClean="0">
                <a:latin typeface="Helvetica LT Std Cond Blk" pitchFamily="34" charset="0"/>
              </a:rPr>
              <a:t>Top </a:t>
            </a:r>
            <a:r>
              <a:rPr lang="es-VE" sz="2000" b="1" dirty="0" err="1" smtClean="0">
                <a:latin typeface="Helvetica LT Std Cond Blk" pitchFamily="34" charset="0"/>
              </a:rPr>
              <a:t>Exporters</a:t>
            </a:r>
            <a:r>
              <a:rPr lang="es-VE" sz="2000" b="1" dirty="0" smtClean="0">
                <a:latin typeface="Helvetica LT Std Cond Blk" pitchFamily="34" charset="0"/>
              </a:rPr>
              <a:t> </a:t>
            </a:r>
            <a:r>
              <a:rPr lang="es-VE" sz="2000" b="1" dirty="0" err="1" smtClean="0">
                <a:latin typeface="Helvetica LT Std Cond Blk" pitchFamily="34" charset="0"/>
              </a:rPr>
              <a:t>to</a:t>
            </a:r>
            <a:r>
              <a:rPr lang="es-VE" sz="2000" b="1" dirty="0" smtClean="0">
                <a:latin typeface="Helvetica LT Std Cond Blk" pitchFamily="34" charset="0"/>
              </a:rPr>
              <a:t> Venezuela 2012</a:t>
            </a:r>
            <a:endParaRPr lang="es-VE" sz="2000" b="1" dirty="0">
              <a:latin typeface="Helvetica LT Std Cond Blk" pitchFamily="34" charset="0"/>
            </a:endParaRPr>
          </a:p>
        </p:txBody>
      </p:sp>
      <p:sp>
        <p:nvSpPr>
          <p:cNvPr id="227" name="226 CuadroTexto"/>
          <p:cNvSpPr txBox="1"/>
          <p:nvPr/>
        </p:nvSpPr>
        <p:spPr>
          <a:xfrm>
            <a:off x="1219200" y="6015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latin typeface="Helvetica LT Std Cond Blk" pitchFamily="34" charset="0"/>
              </a:rPr>
              <a:t>India</a:t>
            </a:r>
            <a:endParaRPr lang="es-VE" sz="2400" b="1" dirty="0">
              <a:latin typeface="Helvetica LT Std Cond Blk" pitchFamily="34" charset="0"/>
            </a:endParaRPr>
          </a:p>
        </p:txBody>
      </p:sp>
      <p:cxnSp>
        <p:nvCxnSpPr>
          <p:cNvPr id="235" name="234 Conector recto de flecha"/>
          <p:cNvCxnSpPr/>
          <p:nvPr/>
        </p:nvCxnSpPr>
        <p:spPr>
          <a:xfrm>
            <a:off x="3505200" y="6243935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6" name="235 CuadroTexto"/>
          <p:cNvSpPr txBox="1"/>
          <p:nvPr/>
        </p:nvSpPr>
        <p:spPr>
          <a:xfrm>
            <a:off x="5029200" y="5943600"/>
            <a:ext cx="35814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Cond Blk" pitchFamily="34" charset="0"/>
              </a:rPr>
              <a:t>13.018,39</a:t>
            </a:r>
            <a:r>
              <a:rPr lang="es-V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Cond Blk" pitchFamily="34" charset="0"/>
              </a:rPr>
              <a:t> USD = </a:t>
            </a:r>
            <a:r>
              <a:rPr lang="es-V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Cond Blk" pitchFamily="34" charset="0"/>
              </a:rPr>
              <a:t>0.04%</a:t>
            </a:r>
            <a:endParaRPr lang="es-V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Cond Blk" pitchFamily="34" charset="0"/>
            </a:endParaRPr>
          </a:p>
        </p:txBody>
      </p:sp>
      <p:cxnSp>
        <p:nvCxnSpPr>
          <p:cNvPr id="238" name="237 Conector recto"/>
          <p:cNvCxnSpPr/>
          <p:nvPr/>
        </p:nvCxnSpPr>
        <p:spPr>
          <a:xfrm rot="5400000">
            <a:off x="-323600" y="4267200"/>
            <a:ext cx="2895600" cy="0"/>
          </a:xfrm>
          <a:prstGeom prst="line">
            <a:avLst/>
          </a:prstGeom>
          <a:ln>
            <a:solidFill>
              <a:srgbClr val="555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240 CuadroTexto"/>
          <p:cNvSpPr txBox="1"/>
          <p:nvPr/>
        </p:nvSpPr>
        <p:spPr>
          <a:xfrm>
            <a:off x="518550" y="2410690"/>
            <a:ext cx="748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 smtClean="0">
                <a:latin typeface="Helvetica LT Std Cond Blk" pitchFamily="34" charset="0"/>
              </a:rPr>
              <a:t>Pos.</a:t>
            </a:r>
            <a:endParaRPr lang="es-VE" sz="2000" b="1" dirty="0">
              <a:latin typeface="Helvetica LT Std Cond Blk" pitchFamily="34" charset="0"/>
            </a:endParaRPr>
          </a:p>
        </p:txBody>
      </p:sp>
      <p:sp>
        <p:nvSpPr>
          <p:cNvPr id="242" name="241 CuadroTexto"/>
          <p:cNvSpPr txBox="1"/>
          <p:nvPr/>
        </p:nvSpPr>
        <p:spPr>
          <a:xfrm>
            <a:off x="469075" y="2871850"/>
            <a:ext cx="74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latin typeface="Helvetica LT Std Cond Blk" pitchFamily="34" charset="0"/>
              </a:rPr>
              <a:t>1</a:t>
            </a:r>
            <a:endParaRPr lang="es-VE" b="1" dirty="0">
              <a:latin typeface="Helvetica LT Std Cond Blk" pitchFamily="34" charset="0"/>
            </a:endParaRPr>
          </a:p>
        </p:txBody>
      </p:sp>
      <p:sp>
        <p:nvSpPr>
          <p:cNvPr id="243" name="242 CuadroTexto"/>
          <p:cNvSpPr txBox="1"/>
          <p:nvPr/>
        </p:nvSpPr>
        <p:spPr>
          <a:xfrm>
            <a:off x="471050" y="3930518"/>
            <a:ext cx="74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latin typeface="Helvetica LT Std Cond Blk" pitchFamily="34" charset="0"/>
              </a:rPr>
              <a:t>2</a:t>
            </a:r>
            <a:endParaRPr lang="es-VE" b="1" dirty="0">
              <a:latin typeface="Helvetica LT Std Cond Blk" pitchFamily="34" charset="0"/>
            </a:endParaRPr>
          </a:p>
        </p:txBody>
      </p:sp>
      <p:sp>
        <p:nvSpPr>
          <p:cNvPr id="244" name="243 CuadroTexto"/>
          <p:cNvSpPr txBox="1"/>
          <p:nvPr/>
        </p:nvSpPr>
        <p:spPr>
          <a:xfrm>
            <a:off x="471050" y="4348143"/>
            <a:ext cx="74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latin typeface="Helvetica LT Std Cond Blk" pitchFamily="34" charset="0"/>
              </a:rPr>
              <a:t>3</a:t>
            </a:r>
            <a:endParaRPr lang="es-VE" b="1" dirty="0">
              <a:latin typeface="Helvetica LT Std Cond Blk" pitchFamily="34" charset="0"/>
            </a:endParaRPr>
          </a:p>
        </p:txBody>
      </p:sp>
      <p:sp>
        <p:nvSpPr>
          <p:cNvPr id="245" name="244 CuadroTexto"/>
          <p:cNvSpPr txBox="1"/>
          <p:nvPr/>
        </p:nvSpPr>
        <p:spPr>
          <a:xfrm>
            <a:off x="471050" y="4810293"/>
            <a:ext cx="74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latin typeface="Helvetica LT Std Cond Blk" pitchFamily="34" charset="0"/>
              </a:rPr>
              <a:t>4</a:t>
            </a:r>
            <a:endParaRPr lang="es-VE" b="1" dirty="0">
              <a:latin typeface="Helvetica LT Std Cond Blk" pitchFamily="34" charset="0"/>
            </a:endParaRPr>
          </a:p>
        </p:txBody>
      </p:sp>
      <p:sp>
        <p:nvSpPr>
          <p:cNvPr id="246" name="245 CuadroTexto"/>
          <p:cNvSpPr txBox="1"/>
          <p:nvPr/>
        </p:nvSpPr>
        <p:spPr>
          <a:xfrm>
            <a:off x="469075" y="5327075"/>
            <a:ext cx="74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latin typeface="Helvetica LT Std Cond Blk" pitchFamily="34" charset="0"/>
              </a:rPr>
              <a:t>5</a:t>
            </a:r>
            <a:endParaRPr lang="es-VE" b="1" dirty="0">
              <a:latin typeface="Helvetica LT Std Cond Blk" pitchFamily="34" charset="0"/>
            </a:endParaRPr>
          </a:p>
        </p:txBody>
      </p:sp>
      <p:sp>
        <p:nvSpPr>
          <p:cNvPr id="247" name="246 CuadroTexto"/>
          <p:cNvSpPr txBox="1"/>
          <p:nvPr/>
        </p:nvSpPr>
        <p:spPr>
          <a:xfrm>
            <a:off x="469075" y="5991100"/>
            <a:ext cx="74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latin typeface="Helvetica LT Std Cond Blk" pitchFamily="34" charset="0"/>
              </a:rPr>
              <a:t>36</a:t>
            </a:r>
            <a:endParaRPr lang="es-VE" sz="2800" b="1" dirty="0">
              <a:latin typeface="Helvetica LT Std Cond Blk" pitchFamily="34" charset="0"/>
            </a:endParaRPr>
          </a:p>
        </p:txBody>
      </p:sp>
      <p:sp>
        <p:nvSpPr>
          <p:cNvPr id="249" name="248 CuadroTexto"/>
          <p:cNvSpPr txBox="1"/>
          <p:nvPr/>
        </p:nvSpPr>
        <p:spPr>
          <a:xfrm>
            <a:off x="7266715" y="2382980"/>
            <a:ext cx="128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 smtClean="0">
                <a:latin typeface="Helvetica LT Std Cond Blk" pitchFamily="34" charset="0"/>
              </a:rPr>
              <a:t>Share %</a:t>
            </a:r>
            <a:endParaRPr lang="es-VE" sz="2000" b="1" dirty="0">
              <a:latin typeface="Helvetica LT Std Cond Blk" pitchFamily="34" charset="0"/>
            </a:endParaRPr>
          </a:p>
        </p:txBody>
      </p:sp>
      <p:sp>
        <p:nvSpPr>
          <p:cNvPr id="251" name="250 Rectángulo"/>
          <p:cNvSpPr/>
          <p:nvPr/>
        </p:nvSpPr>
        <p:spPr>
          <a:xfrm>
            <a:off x="4343400" y="6552404"/>
            <a:ext cx="4343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i="1" dirty="0" err="1" smtClean="0">
                <a:latin typeface="Helvetica LT Std Cond Light" pitchFamily="34" charset="0"/>
              </a:rPr>
              <a:t>Source</a:t>
            </a:r>
            <a:r>
              <a:rPr lang="es-ES" sz="1000" i="1" dirty="0" smtClean="0">
                <a:latin typeface="Helvetica LT Std Cond Light" pitchFamily="34" charset="0"/>
              </a:rPr>
              <a:t>: Estadísticas de Comercio Exterior – Instituto Nacional de Estadística (INE) Venezuela</a:t>
            </a:r>
            <a:endParaRPr lang="es-VE" sz="1000" i="1" dirty="0">
              <a:latin typeface="Helvetica LT Std Cond Blk" pitchFamily="34" charset="0"/>
            </a:endParaRPr>
          </a:p>
        </p:txBody>
      </p:sp>
      <p:pic>
        <p:nvPicPr>
          <p:cNvPr id="130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2667000" y="5791200"/>
            <a:ext cx="609600" cy="609600"/>
          </a:xfrm>
          <a:prstGeom prst="rect">
            <a:avLst/>
          </a:prstGeom>
          <a:noFill/>
        </p:spPr>
      </p:pic>
      <p:pic>
        <p:nvPicPr>
          <p:cNvPr id="133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19400" y="4384675"/>
            <a:ext cx="263525" cy="263525"/>
          </a:xfrm>
          <a:prstGeom prst="rect">
            <a:avLst/>
          </a:prstGeom>
          <a:noFill/>
        </p:spPr>
      </p:pic>
      <p:pic>
        <p:nvPicPr>
          <p:cNvPr id="134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19400" y="4841875"/>
            <a:ext cx="263525" cy="263525"/>
          </a:xfrm>
          <a:prstGeom prst="rect">
            <a:avLst/>
          </a:prstGeom>
          <a:noFill/>
        </p:spPr>
      </p:pic>
      <p:pic>
        <p:nvPicPr>
          <p:cNvPr id="135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19400" y="5334000"/>
            <a:ext cx="263525" cy="263525"/>
          </a:xfrm>
          <a:prstGeom prst="rect">
            <a:avLst/>
          </a:prstGeom>
          <a:noFill/>
        </p:spPr>
      </p:pic>
      <p:pic>
        <p:nvPicPr>
          <p:cNvPr id="390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2819400" y="2802575"/>
            <a:ext cx="261864" cy="261864"/>
          </a:xfrm>
          <a:prstGeom prst="rect">
            <a:avLst/>
          </a:prstGeom>
          <a:noFill/>
        </p:spPr>
      </p:pic>
      <p:pic>
        <p:nvPicPr>
          <p:cNvPr id="391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089275" y="2802575"/>
            <a:ext cx="263525" cy="263525"/>
          </a:xfrm>
          <a:prstGeom prst="rect">
            <a:avLst/>
          </a:prstGeom>
          <a:noFill/>
        </p:spPr>
      </p:pic>
      <p:pic>
        <p:nvPicPr>
          <p:cNvPr id="392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2819400" y="2954975"/>
            <a:ext cx="261864" cy="261864"/>
          </a:xfrm>
          <a:prstGeom prst="rect">
            <a:avLst/>
          </a:prstGeom>
          <a:noFill/>
        </p:spPr>
      </p:pic>
      <p:pic>
        <p:nvPicPr>
          <p:cNvPr id="393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089275" y="2954975"/>
            <a:ext cx="263525" cy="263525"/>
          </a:xfrm>
          <a:prstGeom prst="rect">
            <a:avLst/>
          </a:prstGeom>
          <a:noFill/>
        </p:spPr>
      </p:pic>
      <p:pic>
        <p:nvPicPr>
          <p:cNvPr id="394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2819400" y="3107375"/>
            <a:ext cx="261864" cy="261864"/>
          </a:xfrm>
          <a:prstGeom prst="rect">
            <a:avLst/>
          </a:prstGeom>
          <a:noFill/>
        </p:spPr>
      </p:pic>
      <p:pic>
        <p:nvPicPr>
          <p:cNvPr id="395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089275" y="3107375"/>
            <a:ext cx="263525" cy="263525"/>
          </a:xfrm>
          <a:prstGeom prst="rect">
            <a:avLst/>
          </a:prstGeom>
          <a:noFill/>
        </p:spPr>
      </p:pic>
      <p:pic>
        <p:nvPicPr>
          <p:cNvPr id="396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2819400" y="3259775"/>
            <a:ext cx="261864" cy="261864"/>
          </a:xfrm>
          <a:prstGeom prst="rect">
            <a:avLst/>
          </a:prstGeom>
          <a:noFill/>
        </p:spPr>
      </p:pic>
      <p:pic>
        <p:nvPicPr>
          <p:cNvPr id="397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089275" y="3259775"/>
            <a:ext cx="263525" cy="263525"/>
          </a:xfrm>
          <a:prstGeom prst="rect">
            <a:avLst/>
          </a:prstGeom>
          <a:noFill/>
        </p:spPr>
      </p:pic>
      <p:pic>
        <p:nvPicPr>
          <p:cNvPr id="398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352800" y="2802575"/>
            <a:ext cx="261864" cy="261864"/>
          </a:xfrm>
          <a:prstGeom prst="rect">
            <a:avLst/>
          </a:prstGeom>
          <a:noFill/>
        </p:spPr>
      </p:pic>
      <p:pic>
        <p:nvPicPr>
          <p:cNvPr id="399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622675" y="2802575"/>
            <a:ext cx="263525" cy="263525"/>
          </a:xfrm>
          <a:prstGeom prst="rect">
            <a:avLst/>
          </a:prstGeom>
          <a:noFill/>
        </p:spPr>
      </p:pic>
      <p:pic>
        <p:nvPicPr>
          <p:cNvPr id="400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352800" y="2954975"/>
            <a:ext cx="261864" cy="261864"/>
          </a:xfrm>
          <a:prstGeom prst="rect">
            <a:avLst/>
          </a:prstGeom>
          <a:noFill/>
        </p:spPr>
      </p:pic>
      <p:pic>
        <p:nvPicPr>
          <p:cNvPr id="401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622675" y="2954975"/>
            <a:ext cx="263525" cy="263525"/>
          </a:xfrm>
          <a:prstGeom prst="rect">
            <a:avLst/>
          </a:prstGeom>
          <a:noFill/>
        </p:spPr>
      </p:pic>
      <p:pic>
        <p:nvPicPr>
          <p:cNvPr id="402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352800" y="3107375"/>
            <a:ext cx="261864" cy="261864"/>
          </a:xfrm>
          <a:prstGeom prst="rect">
            <a:avLst/>
          </a:prstGeom>
          <a:noFill/>
        </p:spPr>
      </p:pic>
      <p:pic>
        <p:nvPicPr>
          <p:cNvPr id="403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622675" y="3107375"/>
            <a:ext cx="263525" cy="263525"/>
          </a:xfrm>
          <a:prstGeom prst="rect">
            <a:avLst/>
          </a:prstGeom>
          <a:noFill/>
        </p:spPr>
      </p:pic>
      <p:pic>
        <p:nvPicPr>
          <p:cNvPr id="404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352800" y="3259775"/>
            <a:ext cx="261864" cy="261864"/>
          </a:xfrm>
          <a:prstGeom prst="rect">
            <a:avLst/>
          </a:prstGeom>
          <a:noFill/>
        </p:spPr>
      </p:pic>
      <p:pic>
        <p:nvPicPr>
          <p:cNvPr id="405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622675" y="3259775"/>
            <a:ext cx="263525" cy="263525"/>
          </a:xfrm>
          <a:prstGeom prst="rect">
            <a:avLst/>
          </a:prstGeom>
          <a:noFill/>
        </p:spPr>
      </p:pic>
      <p:pic>
        <p:nvPicPr>
          <p:cNvPr id="406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886200" y="2954975"/>
            <a:ext cx="261864" cy="261864"/>
          </a:xfrm>
          <a:prstGeom prst="rect">
            <a:avLst/>
          </a:prstGeom>
          <a:noFill/>
        </p:spPr>
      </p:pic>
      <p:pic>
        <p:nvPicPr>
          <p:cNvPr id="407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156075" y="2954975"/>
            <a:ext cx="263525" cy="263525"/>
          </a:xfrm>
          <a:prstGeom prst="rect">
            <a:avLst/>
          </a:prstGeom>
          <a:noFill/>
        </p:spPr>
      </p:pic>
      <p:pic>
        <p:nvPicPr>
          <p:cNvPr id="408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886200" y="3107375"/>
            <a:ext cx="261864" cy="261864"/>
          </a:xfrm>
          <a:prstGeom prst="rect">
            <a:avLst/>
          </a:prstGeom>
          <a:noFill/>
        </p:spPr>
      </p:pic>
      <p:pic>
        <p:nvPicPr>
          <p:cNvPr id="409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156075" y="3107375"/>
            <a:ext cx="263525" cy="263525"/>
          </a:xfrm>
          <a:prstGeom prst="rect">
            <a:avLst/>
          </a:prstGeom>
          <a:noFill/>
        </p:spPr>
      </p:pic>
      <p:pic>
        <p:nvPicPr>
          <p:cNvPr id="410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886200" y="3259775"/>
            <a:ext cx="261864" cy="261864"/>
          </a:xfrm>
          <a:prstGeom prst="rect">
            <a:avLst/>
          </a:prstGeom>
          <a:noFill/>
        </p:spPr>
      </p:pic>
      <p:pic>
        <p:nvPicPr>
          <p:cNvPr id="411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156075" y="3259775"/>
            <a:ext cx="263525" cy="263525"/>
          </a:xfrm>
          <a:prstGeom prst="rect">
            <a:avLst/>
          </a:prstGeom>
          <a:noFill/>
        </p:spPr>
      </p:pic>
      <p:pic>
        <p:nvPicPr>
          <p:cNvPr id="412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419600" y="2954975"/>
            <a:ext cx="261864" cy="261864"/>
          </a:xfrm>
          <a:prstGeom prst="rect">
            <a:avLst/>
          </a:prstGeom>
          <a:noFill/>
        </p:spPr>
      </p:pic>
      <p:pic>
        <p:nvPicPr>
          <p:cNvPr id="413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689475" y="2954975"/>
            <a:ext cx="263525" cy="263525"/>
          </a:xfrm>
          <a:prstGeom prst="rect">
            <a:avLst/>
          </a:prstGeom>
          <a:noFill/>
        </p:spPr>
      </p:pic>
      <p:pic>
        <p:nvPicPr>
          <p:cNvPr id="414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419600" y="3107375"/>
            <a:ext cx="261864" cy="261864"/>
          </a:xfrm>
          <a:prstGeom prst="rect">
            <a:avLst/>
          </a:prstGeom>
          <a:noFill/>
        </p:spPr>
      </p:pic>
      <p:pic>
        <p:nvPicPr>
          <p:cNvPr id="415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689475" y="3107375"/>
            <a:ext cx="263525" cy="263525"/>
          </a:xfrm>
          <a:prstGeom prst="rect">
            <a:avLst/>
          </a:prstGeom>
          <a:noFill/>
        </p:spPr>
      </p:pic>
      <p:pic>
        <p:nvPicPr>
          <p:cNvPr id="416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419600" y="3259775"/>
            <a:ext cx="261864" cy="261864"/>
          </a:xfrm>
          <a:prstGeom prst="rect">
            <a:avLst/>
          </a:prstGeom>
          <a:noFill/>
        </p:spPr>
      </p:pic>
      <p:pic>
        <p:nvPicPr>
          <p:cNvPr id="417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689475" y="3259775"/>
            <a:ext cx="263525" cy="263525"/>
          </a:xfrm>
          <a:prstGeom prst="rect">
            <a:avLst/>
          </a:prstGeom>
          <a:noFill/>
        </p:spPr>
      </p:pic>
      <p:pic>
        <p:nvPicPr>
          <p:cNvPr id="418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886200" y="2802575"/>
            <a:ext cx="261864" cy="261864"/>
          </a:xfrm>
          <a:prstGeom prst="rect">
            <a:avLst/>
          </a:prstGeom>
          <a:noFill/>
        </p:spPr>
      </p:pic>
      <p:pic>
        <p:nvPicPr>
          <p:cNvPr id="419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156075" y="2802575"/>
            <a:ext cx="263525" cy="263525"/>
          </a:xfrm>
          <a:prstGeom prst="rect">
            <a:avLst/>
          </a:prstGeom>
          <a:noFill/>
        </p:spPr>
      </p:pic>
      <p:pic>
        <p:nvPicPr>
          <p:cNvPr id="420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419600" y="2802575"/>
            <a:ext cx="261864" cy="261864"/>
          </a:xfrm>
          <a:prstGeom prst="rect">
            <a:avLst/>
          </a:prstGeom>
          <a:noFill/>
        </p:spPr>
      </p:pic>
      <p:pic>
        <p:nvPicPr>
          <p:cNvPr id="421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689475" y="2802575"/>
            <a:ext cx="263525" cy="263525"/>
          </a:xfrm>
          <a:prstGeom prst="rect">
            <a:avLst/>
          </a:prstGeom>
          <a:noFill/>
        </p:spPr>
      </p:pic>
      <p:pic>
        <p:nvPicPr>
          <p:cNvPr id="422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5486400" y="2802575"/>
            <a:ext cx="261864" cy="261864"/>
          </a:xfrm>
          <a:prstGeom prst="rect">
            <a:avLst/>
          </a:prstGeom>
          <a:noFill/>
        </p:spPr>
      </p:pic>
      <p:pic>
        <p:nvPicPr>
          <p:cNvPr id="423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5756275" y="2802575"/>
            <a:ext cx="263525" cy="263525"/>
          </a:xfrm>
          <a:prstGeom prst="rect">
            <a:avLst/>
          </a:prstGeom>
          <a:noFill/>
        </p:spPr>
      </p:pic>
      <p:pic>
        <p:nvPicPr>
          <p:cNvPr id="424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6019800" y="2802575"/>
            <a:ext cx="261864" cy="261864"/>
          </a:xfrm>
          <a:prstGeom prst="rect">
            <a:avLst/>
          </a:prstGeom>
          <a:noFill/>
        </p:spPr>
      </p:pic>
      <p:pic>
        <p:nvPicPr>
          <p:cNvPr id="425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6289675" y="2802575"/>
            <a:ext cx="263525" cy="263525"/>
          </a:xfrm>
          <a:prstGeom prst="rect">
            <a:avLst/>
          </a:prstGeom>
          <a:noFill/>
        </p:spPr>
      </p:pic>
      <p:pic>
        <p:nvPicPr>
          <p:cNvPr id="426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953000" y="2954975"/>
            <a:ext cx="261864" cy="261864"/>
          </a:xfrm>
          <a:prstGeom prst="rect">
            <a:avLst/>
          </a:prstGeom>
          <a:noFill/>
        </p:spPr>
      </p:pic>
      <p:pic>
        <p:nvPicPr>
          <p:cNvPr id="427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5222875" y="2954975"/>
            <a:ext cx="263525" cy="263525"/>
          </a:xfrm>
          <a:prstGeom prst="rect">
            <a:avLst/>
          </a:prstGeom>
          <a:noFill/>
        </p:spPr>
      </p:pic>
      <p:pic>
        <p:nvPicPr>
          <p:cNvPr id="428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953000" y="3107375"/>
            <a:ext cx="261864" cy="261864"/>
          </a:xfrm>
          <a:prstGeom prst="rect">
            <a:avLst/>
          </a:prstGeom>
          <a:noFill/>
        </p:spPr>
      </p:pic>
      <p:pic>
        <p:nvPicPr>
          <p:cNvPr id="429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5222875" y="3107375"/>
            <a:ext cx="263525" cy="263525"/>
          </a:xfrm>
          <a:prstGeom prst="rect">
            <a:avLst/>
          </a:prstGeom>
          <a:noFill/>
        </p:spPr>
      </p:pic>
      <p:pic>
        <p:nvPicPr>
          <p:cNvPr id="430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953000" y="3259775"/>
            <a:ext cx="261864" cy="261864"/>
          </a:xfrm>
          <a:prstGeom prst="rect">
            <a:avLst/>
          </a:prstGeom>
          <a:noFill/>
        </p:spPr>
      </p:pic>
      <p:pic>
        <p:nvPicPr>
          <p:cNvPr id="431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5222875" y="3259775"/>
            <a:ext cx="263525" cy="263525"/>
          </a:xfrm>
          <a:prstGeom prst="rect">
            <a:avLst/>
          </a:prstGeom>
          <a:noFill/>
        </p:spPr>
      </p:pic>
      <p:pic>
        <p:nvPicPr>
          <p:cNvPr id="432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6553200" y="2802575"/>
            <a:ext cx="261864" cy="261864"/>
          </a:xfrm>
          <a:prstGeom prst="rect">
            <a:avLst/>
          </a:prstGeom>
          <a:noFill/>
        </p:spPr>
      </p:pic>
      <p:pic>
        <p:nvPicPr>
          <p:cNvPr id="433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953000" y="2802575"/>
            <a:ext cx="261864" cy="261864"/>
          </a:xfrm>
          <a:prstGeom prst="rect">
            <a:avLst/>
          </a:prstGeom>
          <a:noFill/>
        </p:spPr>
      </p:pic>
      <p:pic>
        <p:nvPicPr>
          <p:cNvPr id="434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5222875" y="2802575"/>
            <a:ext cx="263525" cy="263525"/>
          </a:xfrm>
          <a:prstGeom prst="rect">
            <a:avLst/>
          </a:prstGeom>
          <a:noFill/>
        </p:spPr>
      </p:pic>
      <p:pic>
        <p:nvPicPr>
          <p:cNvPr id="435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2819400" y="3412175"/>
            <a:ext cx="261864" cy="261864"/>
          </a:xfrm>
          <a:prstGeom prst="rect">
            <a:avLst/>
          </a:prstGeom>
          <a:noFill/>
        </p:spPr>
      </p:pic>
      <p:pic>
        <p:nvPicPr>
          <p:cNvPr id="436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089275" y="3412175"/>
            <a:ext cx="263525" cy="263525"/>
          </a:xfrm>
          <a:prstGeom prst="rect">
            <a:avLst/>
          </a:prstGeom>
          <a:noFill/>
        </p:spPr>
      </p:pic>
      <p:pic>
        <p:nvPicPr>
          <p:cNvPr id="437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2819400" y="3564575"/>
            <a:ext cx="261864" cy="261864"/>
          </a:xfrm>
          <a:prstGeom prst="rect">
            <a:avLst/>
          </a:prstGeom>
          <a:noFill/>
        </p:spPr>
      </p:pic>
      <p:pic>
        <p:nvPicPr>
          <p:cNvPr id="438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089275" y="3564575"/>
            <a:ext cx="263525" cy="263525"/>
          </a:xfrm>
          <a:prstGeom prst="rect">
            <a:avLst/>
          </a:prstGeom>
          <a:noFill/>
        </p:spPr>
      </p:pic>
      <p:pic>
        <p:nvPicPr>
          <p:cNvPr id="439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157380" y="3564575"/>
            <a:ext cx="261864" cy="261864"/>
          </a:xfrm>
          <a:prstGeom prst="rect">
            <a:avLst/>
          </a:prstGeom>
          <a:noFill/>
        </p:spPr>
      </p:pic>
      <p:pic>
        <p:nvPicPr>
          <p:cNvPr id="440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427255" y="3564575"/>
            <a:ext cx="263525" cy="263525"/>
          </a:xfrm>
          <a:prstGeom prst="rect">
            <a:avLst/>
          </a:prstGeom>
          <a:noFill/>
        </p:spPr>
      </p:pic>
      <p:pic>
        <p:nvPicPr>
          <p:cNvPr id="441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5486400" y="3412175"/>
            <a:ext cx="261864" cy="261864"/>
          </a:xfrm>
          <a:prstGeom prst="rect">
            <a:avLst/>
          </a:prstGeom>
          <a:noFill/>
        </p:spPr>
      </p:pic>
      <p:pic>
        <p:nvPicPr>
          <p:cNvPr id="442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5756275" y="3412175"/>
            <a:ext cx="263525" cy="263525"/>
          </a:xfrm>
          <a:prstGeom prst="rect">
            <a:avLst/>
          </a:prstGeom>
          <a:noFill/>
        </p:spPr>
      </p:pic>
      <p:pic>
        <p:nvPicPr>
          <p:cNvPr id="443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352800" y="3412175"/>
            <a:ext cx="261864" cy="261864"/>
          </a:xfrm>
          <a:prstGeom prst="rect">
            <a:avLst/>
          </a:prstGeom>
          <a:noFill/>
        </p:spPr>
      </p:pic>
      <p:pic>
        <p:nvPicPr>
          <p:cNvPr id="444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622675" y="3412175"/>
            <a:ext cx="263525" cy="263525"/>
          </a:xfrm>
          <a:prstGeom prst="rect">
            <a:avLst/>
          </a:prstGeom>
          <a:noFill/>
        </p:spPr>
      </p:pic>
      <p:pic>
        <p:nvPicPr>
          <p:cNvPr id="445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352800" y="3564575"/>
            <a:ext cx="261864" cy="261864"/>
          </a:xfrm>
          <a:prstGeom prst="rect">
            <a:avLst/>
          </a:prstGeom>
          <a:noFill/>
        </p:spPr>
      </p:pic>
      <p:pic>
        <p:nvPicPr>
          <p:cNvPr id="446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622675" y="3564575"/>
            <a:ext cx="263525" cy="263525"/>
          </a:xfrm>
          <a:prstGeom prst="rect">
            <a:avLst/>
          </a:prstGeom>
          <a:noFill/>
        </p:spPr>
      </p:pic>
      <p:pic>
        <p:nvPicPr>
          <p:cNvPr id="447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690780" y="3564575"/>
            <a:ext cx="261864" cy="261864"/>
          </a:xfrm>
          <a:prstGeom prst="rect">
            <a:avLst/>
          </a:prstGeom>
          <a:noFill/>
        </p:spPr>
      </p:pic>
      <p:pic>
        <p:nvPicPr>
          <p:cNvPr id="448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6019800" y="3412175"/>
            <a:ext cx="261864" cy="261864"/>
          </a:xfrm>
          <a:prstGeom prst="rect">
            <a:avLst/>
          </a:prstGeom>
          <a:noFill/>
        </p:spPr>
      </p:pic>
      <p:pic>
        <p:nvPicPr>
          <p:cNvPr id="449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6289675" y="3412175"/>
            <a:ext cx="263525" cy="263525"/>
          </a:xfrm>
          <a:prstGeom prst="rect">
            <a:avLst/>
          </a:prstGeom>
          <a:noFill/>
        </p:spPr>
      </p:pic>
      <p:pic>
        <p:nvPicPr>
          <p:cNvPr id="450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886200" y="3564575"/>
            <a:ext cx="261864" cy="261864"/>
          </a:xfrm>
          <a:prstGeom prst="rect">
            <a:avLst/>
          </a:prstGeom>
          <a:noFill/>
        </p:spPr>
      </p:pic>
      <p:pic>
        <p:nvPicPr>
          <p:cNvPr id="451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5486400" y="3259775"/>
            <a:ext cx="263525" cy="263525"/>
          </a:xfrm>
          <a:prstGeom prst="rect">
            <a:avLst/>
          </a:prstGeom>
          <a:noFill/>
        </p:spPr>
      </p:pic>
      <p:pic>
        <p:nvPicPr>
          <p:cNvPr id="452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5486400" y="3107375"/>
            <a:ext cx="263525" cy="263525"/>
          </a:xfrm>
          <a:prstGeom prst="rect">
            <a:avLst/>
          </a:prstGeom>
          <a:noFill/>
        </p:spPr>
      </p:pic>
      <p:pic>
        <p:nvPicPr>
          <p:cNvPr id="453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6553200" y="3412175"/>
            <a:ext cx="261864" cy="261864"/>
          </a:xfrm>
          <a:prstGeom prst="rect">
            <a:avLst/>
          </a:prstGeom>
          <a:noFill/>
        </p:spPr>
      </p:pic>
      <p:pic>
        <p:nvPicPr>
          <p:cNvPr id="454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5491819" y="2954975"/>
            <a:ext cx="263525" cy="263525"/>
          </a:xfrm>
          <a:prstGeom prst="rect">
            <a:avLst/>
          </a:prstGeom>
          <a:noFill/>
        </p:spPr>
      </p:pic>
      <p:pic>
        <p:nvPicPr>
          <p:cNvPr id="455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5749925" y="3259775"/>
            <a:ext cx="261864" cy="261864"/>
          </a:xfrm>
          <a:prstGeom prst="rect">
            <a:avLst/>
          </a:prstGeom>
          <a:noFill/>
        </p:spPr>
      </p:pic>
      <p:pic>
        <p:nvPicPr>
          <p:cNvPr id="456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6019800" y="3259775"/>
            <a:ext cx="263525" cy="263525"/>
          </a:xfrm>
          <a:prstGeom prst="rect">
            <a:avLst/>
          </a:prstGeom>
          <a:noFill/>
        </p:spPr>
      </p:pic>
      <p:pic>
        <p:nvPicPr>
          <p:cNvPr id="457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5749925" y="3107375"/>
            <a:ext cx="261864" cy="261864"/>
          </a:xfrm>
          <a:prstGeom prst="rect">
            <a:avLst/>
          </a:prstGeom>
          <a:noFill/>
        </p:spPr>
      </p:pic>
      <p:pic>
        <p:nvPicPr>
          <p:cNvPr id="458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6019800" y="3107375"/>
            <a:ext cx="263525" cy="263525"/>
          </a:xfrm>
          <a:prstGeom prst="rect">
            <a:avLst/>
          </a:prstGeom>
          <a:noFill/>
        </p:spPr>
      </p:pic>
      <p:pic>
        <p:nvPicPr>
          <p:cNvPr id="459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5755344" y="2954975"/>
            <a:ext cx="261864" cy="261864"/>
          </a:xfrm>
          <a:prstGeom prst="rect">
            <a:avLst/>
          </a:prstGeom>
          <a:noFill/>
        </p:spPr>
      </p:pic>
      <p:pic>
        <p:nvPicPr>
          <p:cNvPr id="460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6025219" y="2954975"/>
            <a:ext cx="263525" cy="263525"/>
          </a:xfrm>
          <a:prstGeom prst="rect">
            <a:avLst/>
          </a:prstGeom>
          <a:noFill/>
        </p:spPr>
      </p:pic>
      <p:pic>
        <p:nvPicPr>
          <p:cNvPr id="461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886200" y="3412175"/>
            <a:ext cx="261864" cy="261864"/>
          </a:xfrm>
          <a:prstGeom prst="rect">
            <a:avLst/>
          </a:prstGeom>
          <a:noFill/>
        </p:spPr>
      </p:pic>
      <p:pic>
        <p:nvPicPr>
          <p:cNvPr id="462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156075" y="3412175"/>
            <a:ext cx="263525" cy="263525"/>
          </a:xfrm>
          <a:prstGeom prst="rect">
            <a:avLst/>
          </a:prstGeom>
          <a:noFill/>
        </p:spPr>
      </p:pic>
      <p:pic>
        <p:nvPicPr>
          <p:cNvPr id="463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419600" y="3412175"/>
            <a:ext cx="261864" cy="261864"/>
          </a:xfrm>
          <a:prstGeom prst="rect">
            <a:avLst/>
          </a:prstGeom>
          <a:noFill/>
        </p:spPr>
      </p:pic>
      <p:pic>
        <p:nvPicPr>
          <p:cNvPr id="464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689475" y="3412175"/>
            <a:ext cx="263525" cy="263525"/>
          </a:xfrm>
          <a:prstGeom prst="rect">
            <a:avLst/>
          </a:prstGeom>
          <a:noFill/>
        </p:spPr>
      </p:pic>
      <p:pic>
        <p:nvPicPr>
          <p:cNvPr id="465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6283325" y="3259775"/>
            <a:ext cx="261864" cy="261864"/>
          </a:xfrm>
          <a:prstGeom prst="rect">
            <a:avLst/>
          </a:prstGeom>
          <a:noFill/>
        </p:spPr>
      </p:pic>
      <p:pic>
        <p:nvPicPr>
          <p:cNvPr id="466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6553200" y="3259775"/>
            <a:ext cx="263525" cy="263525"/>
          </a:xfrm>
          <a:prstGeom prst="rect">
            <a:avLst/>
          </a:prstGeom>
          <a:noFill/>
        </p:spPr>
      </p:pic>
      <p:pic>
        <p:nvPicPr>
          <p:cNvPr id="467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6283325" y="3107375"/>
            <a:ext cx="261864" cy="261864"/>
          </a:xfrm>
          <a:prstGeom prst="rect">
            <a:avLst/>
          </a:prstGeom>
          <a:noFill/>
        </p:spPr>
      </p:pic>
      <p:pic>
        <p:nvPicPr>
          <p:cNvPr id="468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6553200" y="3107375"/>
            <a:ext cx="263525" cy="263525"/>
          </a:xfrm>
          <a:prstGeom prst="rect">
            <a:avLst/>
          </a:prstGeom>
          <a:noFill/>
        </p:spPr>
      </p:pic>
      <p:pic>
        <p:nvPicPr>
          <p:cNvPr id="469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6288744" y="2954975"/>
            <a:ext cx="261864" cy="261864"/>
          </a:xfrm>
          <a:prstGeom prst="rect">
            <a:avLst/>
          </a:prstGeom>
          <a:noFill/>
        </p:spPr>
      </p:pic>
      <p:pic>
        <p:nvPicPr>
          <p:cNvPr id="470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6558619" y="2954975"/>
            <a:ext cx="263525" cy="263525"/>
          </a:xfrm>
          <a:prstGeom prst="rect">
            <a:avLst/>
          </a:prstGeom>
          <a:noFill/>
        </p:spPr>
      </p:pic>
      <p:pic>
        <p:nvPicPr>
          <p:cNvPr id="471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953000" y="3412175"/>
            <a:ext cx="261864" cy="261864"/>
          </a:xfrm>
          <a:prstGeom prst="rect">
            <a:avLst/>
          </a:prstGeom>
          <a:noFill/>
        </p:spPr>
      </p:pic>
      <p:pic>
        <p:nvPicPr>
          <p:cNvPr id="472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5222875" y="3412175"/>
            <a:ext cx="263525" cy="263525"/>
          </a:xfrm>
          <a:prstGeom prst="rect">
            <a:avLst/>
          </a:prstGeom>
          <a:noFill/>
        </p:spPr>
      </p:pic>
      <p:pic>
        <p:nvPicPr>
          <p:cNvPr id="473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19400" y="3962400"/>
            <a:ext cx="261864" cy="261864"/>
          </a:xfrm>
          <a:prstGeom prst="rect">
            <a:avLst/>
          </a:prstGeom>
          <a:noFill/>
        </p:spPr>
      </p:pic>
      <p:pic>
        <p:nvPicPr>
          <p:cNvPr id="474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9275" y="3962400"/>
            <a:ext cx="263525" cy="263525"/>
          </a:xfrm>
          <a:prstGeom prst="rect">
            <a:avLst/>
          </a:prstGeom>
          <a:noFill/>
        </p:spPr>
      </p:pic>
      <p:pic>
        <p:nvPicPr>
          <p:cNvPr id="475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57380" y="3962400"/>
            <a:ext cx="261864" cy="261864"/>
          </a:xfrm>
          <a:prstGeom prst="rect">
            <a:avLst/>
          </a:prstGeom>
          <a:noFill/>
        </p:spPr>
      </p:pic>
      <p:pic>
        <p:nvPicPr>
          <p:cNvPr id="476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27255" y="3962400"/>
            <a:ext cx="263525" cy="263525"/>
          </a:xfrm>
          <a:prstGeom prst="rect">
            <a:avLst/>
          </a:prstGeom>
          <a:noFill/>
        </p:spPr>
      </p:pic>
      <p:pic>
        <p:nvPicPr>
          <p:cNvPr id="477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52800" y="3962400"/>
            <a:ext cx="261864" cy="261864"/>
          </a:xfrm>
          <a:prstGeom prst="rect">
            <a:avLst/>
          </a:prstGeom>
          <a:noFill/>
        </p:spPr>
      </p:pic>
      <p:pic>
        <p:nvPicPr>
          <p:cNvPr id="478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22675" y="3962400"/>
            <a:ext cx="263525" cy="263525"/>
          </a:xfrm>
          <a:prstGeom prst="rect">
            <a:avLst/>
          </a:prstGeom>
          <a:noFill/>
        </p:spPr>
      </p:pic>
      <p:pic>
        <p:nvPicPr>
          <p:cNvPr id="479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86200" y="3962400"/>
            <a:ext cx="261864" cy="261864"/>
          </a:xfrm>
          <a:prstGeom prst="rect">
            <a:avLst/>
          </a:prstGeom>
          <a:noFill/>
        </p:spPr>
      </p:pic>
      <p:pic>
        <p:nvPicPr>
          <p:cNvPr id="480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96280" y="4384675"/>
            <a:ext cx="263525" cy="263525"/>
          </a:xfrm>
          <a:prstGeom prst="rect">
            <a:avLst/>
          </a:prstGeom>
          <a:noFill/>
        </p:spPr>
      </p:pic>
      <p:pic>
        <p:nvPicPr>
          <p:cNvPr id="481" name="Picture 2" descr="C:\Users\Junior\Documents\Junior\Documentos\Embassy of India\motorcycle-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98600" y="4841875"/>
            <a:ext cx="263525" cy="26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s-ES" sz="2200" b="1" dirty="0" smtClean="0">
              <a:latin typeface="Helvetica LT Std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4000" b="1" dirty="0" smtClean="0">
                  <a:solidFill>
                    <a:schemeClr val="bg1"/>
                  </a:solidFill>
                  <a:latin typeface="Agency FB" pitchFamily="34" charset="0"/>
                </a:rPr>
                <a:t>INDIAN CAR MANUFACTURERS</a:t>
              </a:r>
              <a:endParaRPr lang="es-ES" sz="3200" b="1" dirty="0" smtClean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524000" y="6265505"/>
            <a:ext cx="624840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 smtClean="0">
                <a:latin typeface="Helvetica LT Std Black" pitchFamily="34" charset="0"/>
              </a:rPr>
              <a:t>Premier </a:t>
            </a:r>
            <a:r>
              <a:rPr lang="es-ES" sz="2400" dirty="0" err="1" smtClean="0">
                <a:latin typeface="Helvetica LT Std Black" pitchFamily="34" charset="0"/>
              </a:rPr>
              <a:t>Limited</a:t>
            </a:r>
            <a:r>
              <a:rPr lang="es-ES" sz="2400" dirty="0" smtClean="0">
                <a:latin typeface="Helvetica LT Std Black" pitchFamily="34" charset="0"/>
              </a:rPr>
              <a:t> – </a:t>
            </a:r>
            <a:r>
              <a:rPr lang="es-ES" sz="2400" dirty="0" err="1" smtClean="0">
                <a:latin typeface="Helvetica LT Std Black" pitchFamily="34" charset="0"/>
              </a:rPr>
              <a:t>RiO</a:t>
            </a:r>
            <a:r>
              <a:rPr lang="es-ES" sz="2400" dirty="0" smtClean="0">
                <a:latin typeface="Helvetica LT Std Black" pitchFamily="34" charset="0"/>
              </a:rPr>
              <a:t> SUV</a:t>
            </a:r>
            <a:endParaRPr lang="es-ES" sz="2400" i="1" dirty="0" smtClean="0">
              <a:latin typeface="Helvetica LT Std Light" pitchFamily="34" charset="0"/>
            </a:endParaRPr>
          </a:p>
        </p:txBody>
      </p:sp>
      <p:pic>
        <p:nvPicPr>
          <p:cNvPr id="5122" name="Picture 2" descr="http://www.premier.co.in/images/logo.png"/>
          <p:cNvPicPr>
            <a:picLocks noChangeAspect="1" noChangeArrowheads="1"/>
          </p:cNvPicPr>
          <p:nvPr/>
        </p:nvPicPr>
        <p:blipFill>
          <a:blip r:embed="rId4" cstate="print">
            <a:lum bright="30000" contrast="30000"/>
          </a:blip>
          <a:srcRect/>
          <a:stretch>
            <a:fillRect/>
          </a:stretch>
        </p:blipFill>
        <p:spPr bwMode="auto">
          <a:xfrm>
            <a:off x="5770420" y="270165"/>
            <a:ext cx="3276600" cy="514351"/>
          </a:xfrm>
          <a:prstGeom prst="rect">
            <a:avLst/>
          </a:prstGeom>
          <a:noFill/>
        </p:spPr>
      </p:pic>
      <p:pic>
        <p:nvPicPr>
          <p:cNvPr id="5124" name="Picture 4" descr="http://www.rushlane.com/wp-content/uploads/2012/05/premier-sr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600200"/>
            <a:ext cx="8534400" cy="4309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s-ES" sz="2200" b="1" dirty="0" smtClean="0">
              <a:latin typeface="Helvetica LT Std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4000" b="1" dirty="0" smtClean="0">
                  <a:solidFill>
                    <a:schemeClr val="bg1"/>
                  </a:solidFill>
                  <a:latin typeface="Agency FB" pitchFamily="34" charset="0"/>
                </a:rPr>
                <a:t>INDIAN CAR MANUFACTURERS</a:t>
              </a:r>
              <a:endParaRPr lang="es-ES" sz="3200" b="1" dirty="0" smtClean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524000" y="6265505"/>
            <a:ext cx="624840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 smtClean="0">
                <a:latin typeface="Helvetica LT Std Black" pitchFamily="34" charset="0"/>
              </a:rPr>
              <a:t>TATA Motors – </a:t>
            </a:r>
            <a:r>
              <a:rPr lang="es-ES" sz="2400" dirty="0" err="1" smtClean="0">
                <a:latin typeface="Helvetica LT Std Black" pitchFamily="34" charset="0"/>
              </a:rPr>
              <a:t>Manza</a:t>
            </a:r>
            <a:r>
              <a:rPr lang="es-ES" sz="2400" dirty="0" smtClean="0">
                <a:latin typeface="Helvetica LT Std Black" pitchFamily="34" charset="0"/>
              </a:rPr>
              <a:t> Sedan</a:t>
            </a:r>
            <a:endParaRPr lang="es-ES" sz="2400" i="1" dirty="0" smtClean="0">
              <a:latin typeface="Helvetica LT Std Light" pitchFamily="34" charset="0"/>
            </a:endParaRPr>
          </a:p>
        </p:txBody>
      </p:sp>
      <p:pic>
        <p:nvPicPr>
          <p:cNvPr id="2050" name="Picture 2" descr="http://2.bp.blogspot.com/-gzUhbF6GPrU/TVup6cuHPPI/AAAAAAAAPZg/IlshMY5W3VA/s1600/New-Tata-Manz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828800"/>
            <a:ext cx="6629400" cy="445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ile:Tata Motors Logo.svg"/>
          <p:cNvPicPr>
            <a:picLocks noChangeAspect="1" noChangeArrowheads="1"/>
          </p:cNvPicPr>
          <p:nvPr/>
        </p:nvPicPr>
        <p:blipFill>
          <a:blip r:embed="rId5" cstate="print">
            <a:lum bright="20000" contrast="40000"/>
          </a:blip>
          <a:srcRect/>
          <a:stretch>
            <a:fillRect/>
          </a:stretch>
        </p:blipFill>
        <p:spPr bwMode="auto">
          <a:xfrm>
            <a:off x="5742705" y="353290"/>
            <a:ext cx="3276600" cy="372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s-ES" sz="2200" b="1" dirty="0" smtClean="0">
              <a:latin typeface="Helvetica LT Std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4000" b="1" dirty="0" smtClean="0">
                  <a:solidFill>
                    <a:schemeClr val="bg1"/>
                  </a:solidFill>
                  <a:latin typeface="Agency FB" pitchFamily="34" charset="0"/>
                </a:rPr>
                <a:t>INDIAN CAR MANUFACTURERS</a:t>
              </a:r>
              <a:endParaRPr lang="es-ES" sz="3200" b="1" dirty="0" smtClean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648695" y="6265505"/>
            <a:ext cx="624840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 err="1" smtClean="0">
                <a:latin typeface="Helvetica LT Std Black" pitchFamily="34" charset="0"/>
              </a:rPr>
              <a:t>Mahindra</a:t>
            </a:r>
            <a:r>
              <a:rPr lang="es-ES" sz="2400" dirty="0" smtClean="0">
                <a:latin typeface="Helvetica LT Std Black" pitchFamily="34" charset="0"/>
              </a:rPr>
              <a:t> – </a:t>
            </a:r>
            <a:r>
              <a:rPr lang="es-ES" sz="2400" dirty="0" err="1" smtClean="0">
                <a:latin typeface="Helvetica LT Std Black" pitchFamily="34" charset="0"/>
              </a:rPr>
              <a:t>Scorpio</a:t>
            </a:r>
            <a:r>
              <a:rPr lang="es-ES" sz="2400" dirty="0" smtClean="0">
                <a:latin typeface="Helvetica LT Std Black" pitchFamily="34" charset="0"/>
              </a:rPr>
              <a:t> SUV</a:t>
            </a:r>
            <a:endParaRPr lang="es-ES" sz="2400" i="1" dirty="0" smtClean="0">
              <a:latin typeface="Helvetica LT Std Light" pitchFamily="34" charset="0"/>
            </a:endParaRPr>
          </a:p>
        </p:txBody>
      </p:sp>
      <p:pic>
        <p:nvPicPr>
          <p:cNvPr id="1026" name="Picture 2" descr="File:Mahindra Rise New Logo.sv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805055" y="124690"/>
            <a:ext cx="3200400" cy="870575"/>
          </a:xfrm>
          <a:prstGeom prst="rect">
            <a:avLst/>
          </a:prstGeom>
          <a:noFill/>
        </p:spPr>
      </p:pic>
      <p:pic>
        <p:nvPicPr>
          <p:cNvPr id="10242" name="Picture 2" descr="http://www.indiandrives.com/wp-content/uploads/2010/12/Used-Mahindra-Scorp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371599"/>
            <a:ext cx="7315200" cy="4863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s-ES" sz="2200" b="1" dirty="0" err="1" smtClean="0">
                <a:latin typeface="Helvetica LT Std" pitchFamily="34" charset="0"/>
              </a:rPr>
              <a:t>Why</a:t>
            </a:r>
            <a:r>
              <a:rPr lang="es-ES" sz="2200" b="1" dirty="0" smtClean="0">
                <a:latin typeface="Helvetica LT Std" pitchFamily="34" charset="0"/>
              </a:rPr>
              <a:t> are Global </a:t>
            </a:r>
            <a:r>
              <a:rPr lang="es-ES" sz="2200" b="1" dirty="0" err="1" smtClean="0">
                <a:latin typeface="Helvetica LT Std" pitchFamily="34" charset="0"/>
              </a:rPr>
              <a:t>Investors</a:t>
            </a:r>
            <a:r>
              <a:rPr lang="es-ES" sz="2200" b="1" dirty="0" smtClean="0">
                <a:latin typeface="Helvetica LT Std" pitchFamily="34" charset="0"/>
              </a:rPr>
              <a:t> </a:t>
            </a:r>
          </a:p>
          <a:p>
            <a:pPr algn="r">
              <a:defRPr/>
            </a:pPr>
            <a:r>
              <a:rPr lang="es-ES" sz="2200" b="1" dirty="0" err="1" smtClean="0">
                <a:latin typeface="Helvetica LT Std" pitchFamily="34" charset="0"/>
              </a:rPr>
              <a:t>investing</a:t>
            </a:r>
            <a:r>
              <a:rPr lang="es-ES" sz="2200" b="1" dirty="0" smtClean="0">
                <a:latin typeface="Helvetica LT Std" pitchFamily="34" charset="0"/>
              </a:rPr>
              <a:t> in India?</a:t>
            </a: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4000" b="1" dirty="0" smtClean="0">
                  <a:solidFill>
                    <a:schemeClr val="bg1"/>
                  </a:solidFill>
                  <a:latin typeface="Agency FB" pitchFamily="34" charset="0"/>
                </a:rPr>
                <a:t>INDIA AS A PARTNER COUNTRY</a:t>
              </a:r>
            </a:p>
          </p:txBody>
        </p:sp>
      </p:grpSp>
      <p:sp>
        <p:nvSpPr>
          <p:cNvPr id="23" name="22 Pentágono"/>
          <p:cNvSpPr/>
          <p:nvPr/>
        </p:nvSpPr>
        <p:spPr>
          <a:xfrm>
            <a:off x="0" y="2057400"/>
            <a:ext cx="1676400" cy="533400"/>
          </a:xfrm>
          <a:prstGeom prst="homePlate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052" name="Picture 4" descr="http://www.clker.com/cliparts/i/E/j/e/j/i/man-silhouette-h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40000"/>
          </a:blip>
          <a:srcRect/>
          <a:stretch>
            <a:fillRect/>
          </a:stretch>
        </p:blipFill>
        <p:spPr bwMode="auto">
          <a:xfrm>
            <a:off x="123825" y="2085975"/>
            <a:ext cx="201841" cy="457201"/>
          </a:xfrm>
          <a:prstGeom prst="rect">
            <a:avLst/>
          </a:prstGeom>
          <a:noFill/>
        </p:spPr>
      </p:pic>
      <p:sp>
        <p:nvSpPr>
          <p:cNvPr id="24" name="23 CuadroTexto"/>
          <p:cNvSpPr txBox="1"/>
          <p:nvPr/>
        </p:nvSpPr>
        <p:spPr>
          <a:xfrm>
            <a:off x="352425" y="2047875"/>
            <a:ext cx="117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b="1" dirty="0" smtClean="0">
                <a:solidFill>
                  <a:schemeClr val="bg1"/>
                </a:solidFill>
                <a:latin typeface="Helvetica LT Std" pitchFamily="34" charset="0"/>
              </a:rPr>
              <a:t>100 M</a:t>
            </a:r>
            <a:endParaRPr lang="es-VE" sz="2800" b="1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sp>
        <p:nvSpPr>
          <p:cNvPr id="41" name="40 Elipse"/>
          <p:cNvSpPr/>
          <p:nvPr/>
        </p:nvSpPr>
        <p:spPr>
          <a:xfrm>
            <a:off x="210456" y="3200400"/>
            <a:ext cx="2438400" cy="2438400"/>
          </a:xfrm>
          <a:prstGeom prst="ellipse">
            <a:avLst/>
          </a:prstGeom>
          <a:solidFill>
            <a:srgbClr val="555555"/>
          </a:solidFill>
          <a:ln w="76200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Black" pitchFamily="34" charset="0"/>
              </a:rPr>
              <a:t>2nd</a:t>
            </a:r>
          </a:p>
          <a:p>
            <a:pPr algn="ctr"/>
            <a:r>
              <a:rPr lang="es-ES" dirty="0" err="1" smtClean="0">
                <a:latin typeface="Agency FB" pitchFamily="34" charset="0"/>
              </a:rPr>
              <a:t>Largest</a:t>
            </a:r>
            <a:r>
              <a:rPr lang="es-ES" dirty="0" smtClean="0">
                <a:latin typeface="Agency FB" pitchFamily="34" charset="0"/>
              </a:rPr>
              <a:t> pool of </a:t>
            </a:r>
            <a:r>
              <a:rPr lang="es-ES" dirty="0" err="1" smtClean="0">
                <a:latin typeface="Agency FB" pitchFamily="34" charset="0"/>
              </a:rPr>
              <a:t>Certified</a:t>
            </a:r>
            <a:r>
              <a:rPr lang="es-ES" dirty="0" smtClean="0">
                <a:latin typeface="Agency FB" pitchFamily="34" charset="0"/>
              </a:rPr>
              <a:t> </a:t>
            </a:r>
            <a:r>
              <a:rPr lang="es-ES" dirty="0" err="1" smtClean="0">
                <a:latin typeface="Agency FB" pitchFamily="34" charset="0"/>
              </a:rPr>
              <a:t>Professionals</a:t>
            </a:r>
            <a:r>
              <a:rPr lang="es-ES" dirty="0" smtClean="0">
                <a:latin typeface="Agency FB" pitchFamily="34" charset="0"/>
              </a:rPr>
              <a:t> and </a:t>
            </a:r>
            <a:r>
              <a:rPr lang="es-ES" dirty="0" err="1" smtClean="0">
                <a:latin typeface="Agency FB" pitchFamily="34" charset="0"/>
              </a:rPr>
              <a:t>Qualified</a:t>
            </a:r>
            <a:r>
              <a:rPr lang="es-ES" dirty="0" smtClean="0">
                <a:latin typeface="Agency FB" pitchFamily="34" charset="0"/>
              </a:rPr>
              <a:t> </a:t>
            </a:r>
            <a:r>
              <a:rPr lang="es-ES" dirty="0" err="1" smtClean="0">
                <a:latin typeface="Agency FB" pitchFamily="34" charset="0"/>
              </a:rPr>
              <a:t>Engineers</a:t>
            </a:r>
            <a:r>
              <a:rPr lang="es-ES" dirty="0" smtClean="0">
                <a:latin typeface="Agency FB" pitchFamily="34" charset="0"/>
              </a:rPr>
              <a:t> in </a:t>
            </a:r>
            <a:r>
              <a:rPr lang="es-ES" dirty="0" err="1" smtClean="0">
                <a:latin typeface="Agency FB" pitchFamily="34" charset="0"/>
              </a:rPr>
              <a:t>the</a:t>
            </a:r>
            <a:r>
              <a:rPr lang="es-ES" dirty="0" smtClean="0">
                <a:latin typeface="Agency FB" pitchFamily="34" charset="0"/>
              </a:rPr>
              <a:t> </a:t>
            </a:r>
            <a:r>
              <a:rPr lang="es-ES" dirty="0" err="1" smtClean="0">
                <a:latin typeface="Agency FB" pitchFamily="34" charset="0"/>
              </a:rPr>
              <a:t>world</a:t>
            </a:r>
            <a:endParaRPr lang="es-VE" dirty="0">
              <a:latin typeface="Agency FB" pitchFamily="34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715000" y="1295400"/>
            <a:ext cx="320040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VE" sz="1600" b="1" dirty="0" smtClean="0">
              <a:solidFill>
                <a:schemeClr val="tx1"/>
              </a:solidFill>
              <a:latin typeface="Helvetica LT Std" pitchFamily="34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876800" y="1295400"/>
            <a:ext cx="2514600" cy="685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VE" sz="1600" b="1" dirty="0" err="1" smtClean="0">
                <a:solidFill>
                  <a:schemeClr val="tx1"/>
                </a:solidFill>
                <a:latin typeface="Helvetica LT Std Cond Light" pitchFamily="34" charset="0"/>
              </a:rPr>
              <a:t>Largest</a:t>
            </a:r>
            <a:r>
              <a:rPr lang="es-VE" sz="1600" b="1" dirty="0" smtClean="0">
                <a:solidFill>
                  <a:schemeClr val="tx1"/>
                </a:solidFill>
                <a:latin typeface="Helvetica LT Std Cond Light" pitchFamily="34" charset="0"/>
              </a:rPr>
              <a:t> </a:t>
            </a:r>
          </a:p>
          <a:p>
            <a:pPr algn="r"/>
            <a:r>
              <a:rPr lang="es-VE" sz="1600" b="1" dirty="0" err="1" smtClean="0">
                <a:solidFill>
                  <a:schemeClr val="tx1"/>
                </a:solidFill>
                <a:latin typeface="Helvetica LT Std Cond Light" pitchFamily="34" charset="0"/>
              </a:rPr>
              <a:t>population</a:t>
            </a:r>
            <a:r>
              <a:rPr lang="es-VE" sz="1600" b="1" dirty="0" smtClean="0">
                <a:solidFill>
                  <a:schemeClr val="tx1"/>
                </a:solidFill>
                <a:latin typeface="Helvetica LT Std Cond Light" pitchFamily="34" charset="0"/>
              </a:rPr>
              <a:t> </a:t>
            </a:r>
          </a:p>
          <a:p>
            <a:pPr algn="r"/>
            <a:r>
              <a:rPr lang="es-VE" sz="1600" b="1" dirty="0" err="1" smtClean="0">
                <a:solidFill>
                  <a:schemeClr val="tx1"/>
                </a:solidFill>
                <a:latin typeface="Helvetica LT Std Cond Light" pitchFamily="34" charset="0"/>
              </a:rPr>
              <a:t>worldwide</a:t>
            </a:r>
            <a:endParaRPr lang="es-VE" sz="1600" b="1" dirty="0">
              <a:solidFill>
                <a:schemeClr val="tx1"/>
              </a:solidFill>
              <a:latin typeface="Helvetica LT Std Cond Light" pitchFamily="34" charset="0"/>
            </a:endParaRPr>
          </a:p>
        </p:txBody>
      </p:sp>
      <p:pic>
        <p:nvPicPr>
          <p:cNvPr id="39" name="Picture 2" descr="http://www.clker.com/cliparts/8/6/9/3/1194984340197992804northern_hemisphere_glo_.svg.med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6B9036">
                <a:tint val="45000"/>
                <a:satMod val="400000"/>
              </a:srgbClr>
            </a:duotone>
            <a:lum bright="-40000"/>
          </a:blip>
          <a:srcRect/>
          <a:stretch>
            <a:fillRect/>
          </a:stretch>
        </p:blipFill>
        <p:spPr bwMode="auto">
          <a:xfrm>
            <a:off x="7391400" y="914400"/>
            <a:ext cx="1752600" cy="1752600"/>
          </a:xfrm>
          <a:prstGeom prst="rect">
            <a:avLst/>
          </a:prstGeom>
          <a:noFill/>
        </p:spPr>
      </p:pic>
      <p:sp>
        <p:nvSpPr>
          <p:cNvPr id="22" name="21 Pentágono"/>
          <p:cNvSpPr/>
          <p:nvPr/>
        </p:nvSpPr>
        <p:spPr>
          <a:xfrm>
            <a:off x="0" y="1295400"/>
            <a:ext cx="5410200" cy="685800"/>
          </a:xfrm>
          <a:prstGeom prst="homePlate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5" name="Picture 4" descr="http://www.clker.com/cliparts/i/E/j/e/j/i/man-silhouette-hi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40000"/>
          </a:blip>
          <a:srcRect/>
          <a:stretch>
            <a:fillRect/>
          </a:stretch>
        </p:blipFill>
        <p:spPr bwMode="auto">
          <a:xfrm>
            <a:off x="118111" y="1386840"/>
            <a:ext cx="223780" cy="506896"/>
          </a:xfrm>
          <a:prstGeom prst="rect">
            <a:avLst/>
          </a:prstGeom>
          <a:noFill/>
        </p:spPr>
      </p:pic>
      <p:pic>
        <p:nvPicPr>
          <p:cNvPr id="26" name="Picture 4" descr="http://www.clker.com/cliparts/i/E/j/e/j/i/man-silhouette-hi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40000"/>
          </a:blip>
          <a:srcRect/>
          <a:stretch>
            <a:fillRect/>
          </a:stretch>
        </p:blipFill>
        <p:spPr bwMode="auto">
          <a:xfrm>
            <a:off x="370580" y="1386840"/>
            <a:ext cx="223780" cy="506896"/>
          </a:xfrm>
          <a:prstGeom prst="rect">
            <a:avLst/>
          </a:prstGeom>
          <a:noFill/>
        </p:spPr>
      </p:pic>
      <p:pic>
        <p:nvPicPr>
          <p:cNvPr id="27" name="Picture 4" descr="http://www.clker.com/cliparts/i/E/j/e/j/i/man-silhouette-hi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40000"/>
          </a:blip>
          <a:srcRect/>
          <a:stretch>
            <a:fillRect/>
          </a:stretch>
        </p:blipFill>
        <p:spPr bwMode="auto">
          <a:xfrm>
            <a:off x="1824053" y="1385889"/>
            <a:ext cx="223780" cy="506896"/>
          </a:xfrm>
          <a:prstGeom prst="rect">
            <a:avLst/>
          </a:prstGeom>
          <a:noFill/>
        </p:spPr>
      </p:pic>
      <p:pic>
        <p:nvPicPr>
          <p:cNvPr id="28" name="Picture 4" descr="http://www.clker.com/cliparts/i/E/j/e/j/i/man-silhouette-hi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40000"/>
          </a:blip>
          <a:srcRect/>
          <a:stretch>
            <a:fillRect/>
          </a:stretch>
        </p:blipFill>
        <p:spPr bwMode="auto">
          <a:xfrm>
            <a:off x="2076522" y="1385889"/>
            <a:ext cx="223780" cy="506896"/>
          </a:xfrm>
          <a:prstGeom prst="rect">
            <a:avLst/>
          </a:prstGeom>
          <a:noFill/>
        </p:spPr>
      </p:pic>
      <p:pic>
        <p:nvPicPr>
          <p:cNvPr id="29" name="Picture 4" descr="http://www.clker.com/cliparts/i/E/j/e/j/i/man-silhouette-hi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40000"/>
          </a:blip>
          <a:srcRect/>
          <a:stretch>
            <a:fillRect/>
          </a:stretch>
        </p:blipFill>
        <p:spPr bwMode="auto">
          <a:xfrm>
            <a:off x="617220" y="1386840"/>
            <a:ext cx="223780" cy="506896"/>
          </a:xfrm>
          <a:prstGeom prst="rect">
            <a:avLst/>
          </a:prstGeom>
          <a:noFill/>
        </p:spPr>
      </p:pic>
      <p:pic>
        <p:nvPicPr>
          <p:cNvPr id="30" name="Picture 4" descr="http://www.clker.com/cliparts/i/E/j/e/j/i/man-silhouette-hi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40000"/>
          </a:blip>
          <a:srcRect/>
          <a:stretch>
            <a:fillRect/>
          </a:stretch>
        </p:blipFill>
        <p:spPr bwMode="auto">
          <a:xfrm>
            <a:off x="861060" y="1386840"/>
            <a:ext cx="223780" cy="506896"/>
          </a:xfrm>
          <a:prstGeom prst="rect">
            <a:avLst/>
          </a:prstGeom>
          <a:noFill/>
        </p:spPr>
      </p:pic>
      <p:pic>
        <p:nvPicPr>
          <p:cNvPr id="31" name="Picture 4" descr="http://www.clker.com/cliparts/i/E/j/e/j/i/man-silhouette-hi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40000"/>
          </a:blip>
          <a:srcRect/>
          <a:stretch>
            <a:fillRect/>
          </a:stretch>
        </p:blipFill>
        <p:spPr bwMode="auto">
          <a:xfrm>
            <a:off x="2323162" y="1385889"/>
            <a:ext cx="223780" cy="506896"/>
          </a:xfrm>
          <a:prstGeom prst="rect">
            <a:avLst/>
          </a:prstGeom>
          <a:noFill/>
        </p:spPr>
      </p:pic>
      <p:pic>
        <p:nvPicPr>
          <p:cNvPr id="32" name="Picture 4" descr="http://www.clker.com/cliparts/i/E/j/e/j/i/man-silhouette-hi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40000"/>
          </a:blip>
          <a:srcRect/>
          <a:stretch>
            <a:fillRect/>
          </a:stretch>
        </p:blipFill>
        <p:spPr bwMode="auto">
          <a:xfrm>
            <a:off x="2567002" y="1385889"/>
            <a:ext cx="223780" cy="506896"/>
          </a:xfrm>
          <a:prstGeom prst="rect">
            <a:avLst/>
          </a:prstGeom>
          <a:noFill/>
        </p:spPr>
      </p:pic>
      <p:pic>
        <p:nvPicPr>
          <p:cNvPr id="33" name="Picture 4" descr="http://www.clker.com/cliparts/i/E/j/e/j/i/man-silhouette-hi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40000"/>
          </a:blip>
          <a:srcRect/>
          <a:stretch>
            <a:fillRect/>
          </a:stretch>
        </p:blipFill>
        <p:spPr bwMode="auto">
          <a:xfrm>
            <a:off x="1104900" y="1386840"/>
            <a:ext cx="223780" cy="506896"/>
          </a:xfrm>
          <a:prstGeom prst="rect">
            <a:avLst/>
          </a:prstGeom>
          <a:noFill/>
        </p:spPr>
      </p:pic>
      <p:pic>
        <p:nvPicPr>
          <p:cNvPr id="34" name="Picture 4" descr="http://www.clker.com/cliparts/i/E/j/e/j/i/man-silhouette-hi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40000"/>
          </a:blip>
          <a:srcRect/>
          <a:stretch>
            <a:fillRect/>
          </a:stretch>
        </p:blipFill>
        <p:spPr bwMode="auto">
          <a:xfrm>
            <a:off x="1348740" y="1386840"/>
            <a:ext cx="223780" cy="506896"/>
          </a:xfrm>
          <a:prstGeom prst="rect">
            <a:avLst/>
          </a:prstGeom>
          <a:noFill/>
        </p:spPr>
      </p:pic>
      <p:pic>
        <p:nvPicPr>
          <p:cNvPr id="35" name="Picture 4" descr="http://www.clker.com/cliparts/i/E/j/e/j/i/man-silhouette-hi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40000"/>
          </a:blip>
          <a:srcRect/>
          <a:stretch>
            <a:fillRect/>
          </a:stretch>
        </p:blipFill>
        <p:spPr bwMode="auto">
          <a:xfrm>
            <a:off x="2810842" y="1385889"/>
            <a:ext cx="223780" cy="506896"/>
          </a:xfrm>
          <a:prstGeom prst="rect">
            <a:avLst/>
          </a:prstGeom>
          <a:noFill/>
        </p:spPr>
      </p:pic>
      <p:pic>
        <p:nvPicPr>
          <p:cNvPr id="36" name="Picture 4" descr="http://www.clker.com/cliparts/i/E/j/e/j/i/man-silhouette-hi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40000"/>
          </a:blip>
          <a:srcRect/>
          <a:stretch>
            <a:fillRect/>
          </a:stretch>
        </p:blipFill>
        <p:spPr bwMode="auto">
          <a:xfrm>
            <a:off x="3054682" y="1385889"/>
            <a:ext cx="223780" cy="506896"/>
          </a:xfrm>
          <a:prstGeom prst="rect">
            <a:avLst/>
          </a:prstGeom>
          <a:noFill/>
        </p:spPr>
      </p:pic>
      <p:pic>
        <p:nvPicPr>
          <p:cNvPr id="37" name="Picture 4" descr="http://www.clker.com/cliparts/i/E/j/e/j/i/man-silhouette-hi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40000"/>
          </a:blip>
          <a:srcRect/>
          <a:stretch>
            <a:fillRect/>
          </a:stretch>
        </p:blipFill>
        <p:spPr bwMode="auto">
          <a:xfrm>
            <a:off x="1584960" y="1386840"/>
            <a:ext cx="223780" cy="506896"/>
          </a:xfrm>
          <a:prstGeom prst="rect">
            <a:avLst/>
          </a:prstGeom>
          <a:noFill/>
        </p:spPr>
      </p:pic>
      <p:sp>
        <p:nvSpPr>
          <p:cNvPr id="38" name="37 CuadroTexto"/>
          <p:cNvSpPr txBox="1"/>
          <p:nvPr/>
        </p:nvSpPr>
        <p:spPr>
          <a:xfrm>
            <a:off x="3269346" y="1266372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000" b="1" dirty="0" smtClean="0">
                <a:solidFill>
                  <a:schemeClr val="bg1"/>
                </a:solidFill>
                <a:latin typeface="Helvetica LT Std" pitchFamily="34" charset="0"/>
              </a:rPr>
              <a:t>1.25 BN</a:t>
            </a:r>
            <a:endParaRPr lang="es-VE" sz="4000" b="1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194050" y="1333500"/>
            <a:ext cx="82550" cy="609600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48" name="47 Elipse"/>
          <p:cNvSpPr/>
          <p:nvPr/>
        </p:nvSpPr>
        <p:spPr>
          <a:xfrm>
            <a:off x="2267856" y="3124200"/>
            <a:ext cx="2370667" cy="2370667"/>
          </a:xfrm>
          <a:prstGeom prst="ellipse">
            <a:avLst/>
          </a:prstGeom>
          <a:solidFill>
            <a:srgbClr val="555555"/>
          </a:solidFill>
          <a:ln w="76200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Black" pitchFamily="34" charset="0"/>
              </a:rPr>
              <a:t>3rd</a:t>
            </a:r>
          </a:p>
          <a:p>
            <a:pPr algn="ctr"/>
            <a:r>
              <a:rPr lang="es-ES" sz="2000" dirty="0" err="1" smtClean="0">
                <a:latin typeface="Agency FB" pitchFamily="34" charset="0"/>
              </a:rPr>
              <a:t>Largest</a:t>
            </a:r>
            <a:r>
              <a:rPr lang="es-ES" sz="2000" dirty="0" smtClean="0">
                <a:latin typeface="Agency FB" pitchFamily="34" charset="0"/>
              </a:rPr>
              <a:t> GDP (PPP)</a:t>
            </a:r>
          </a:p>
          <a:p>
            <a:pPr algn="ctr"/>
            <a:r>
              <a:rPr lang="es-ES" sz="2000" dirty="0" smtClean="0">
                <a:latin typeface="Agency FB" pitchFamily="34" charset="0"/>
              </a:rPr>
              <a:t>(2013)</a:t>
            </a:r>
            <a:endParaRPr lang="es-VE" sz="2000" dirty="0">
              <a:latin typeface="Agency FB" pitchFamily="34" charset="0"/>
            </a:endParaRPr>
          </a:p>
        </p:txBody>
      </p:sp>
      <p:sp>
        <p:nvSpPr>
          <p:cNvPr id="40" name="39 Elipse"/>
          <p:cNvSpPr/>
          <p:nvPr/>
        </p:nvSpPr>
        <p:spPr>
          <a:xfrm>
            <a:off x="4401456" y="3124200"/>
            <a:ext cx="2370667" cy="2370667"/>
          </a:xfrm>
          <a:prstGeom prst="ellipse">
            <a:avLst/>
          </a:prstGeom>
          <a:solidFill>
            <a:srgbClr val="555555"/>
          </a:solidFill>
          <a:ln w="76200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Black" pitchFamily="34" charset="0"/>
              </a:rPr>
              <a:t>3rd</a:t>
            </a:r>
          </a:p>
          <a:p>
            <a:pPr algn="ctr"/>
            <a:r>
              <a:rPr lang="es-ES" dirty="0" err="1" smtClean="0">
                <a:latin typeface="Agency FB" pitchFamily="34" charset="0"/>
              </a:rPr>
              <a:t>Largest</a:t>
            </a:r>
            <a:r>
              <a:rPr lang="es-ES" dirty="0" smtClean="0">
                <a:latin typeface="Agency FB" pitchFamily="34" charset="0"/>
              </a:rPr>
              <a:t> </a:t>
            </a:r>
            <a:r>
              <a:rPr lang="es-ES" dirty="0" err="1" smtClean="0">
                <a:latin typeface="Agency FB" pitchFamily="34" charset="0"/>
              </a:rPr>
              <a:t>investor</a:t>
            </a:r>
            <a:r>
              <a:rPr lang="es-ES" dirty="0" smtClean="0">
                <a:latin typeface="Agency FB" pitchFamily="34" charset="0"/>
              </a:rPr>
              <a:t> base in </a:t>
            </a:r>
            <a:r>
              <a:rPr lang="es-ES" dirty="0" err="1" smtClean="0">
                <a:latin typeface="Agency FB" pitchFamily="34" charset="0"/>
              </a:rPr>
              <a:t>the</a:t>
            </a:r>
            <a:r>
              <a:rPr lang="es-ES" dirty="0" smtClean="0">
                <a:latin typeface="Agency FB" pitchFamily="34" charset="0"/>
              </a:rPr>
              <a:t> </a:t>
            </a:r>
            <a:r>
              <a:rPr lang="es-ES" dirty="0" err="1" smtClean="0">
                <a:latin typeface="Agency FB" pitchFamily="34" charset="0"/>
              </a:rPr>
              <a:t>World</a:t>
            </a:r>
            <a:endParaRPr lang="es-VE" dirty="0">
              <a:latin typeface="Agency FB" pitchFamily="34" charset="0"/>
            </a:endParaRPr>
          </a:p>
        </p:txBody>
      </p:sp>
      <p:sp>
        <p:nvSpPr>
          <p:cNvPr id="49" name="48 Elipse"/>
          <p:cNvSpPr/>
          <p:nvPr/>
        </p:nvSpPr>
        <p:spPr>
          <a:xfrm>
            <a:off x="6535056" y="3124200"/>
            <a:ext cx="2438400" cy="2438400"/>
          </a:xfrm>
          <a:prstGeom prst="ellipse">
            <a:avLst/>
          </a:prstGeom>
          <a:solidFill>
            <a:srgbClr val="555555"/>
          </a:solidFill>
          <a:ln w="76200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Black" pitchFamily="34" charset="0"/>
              </a:rPr>
              <a:t>10th</a:t>
            </a:r>
          </a:p>
          <a:p>
            <a:pPr algn="ctr"/>
            <a:r>
              <a:rPr lang="es-ES" dirty="0" smtClean="0">
                <a:latin typeface="Agency FB" pitchFamily="34" charset="0"/>
              </a:rPr>
              <a:t>10th </a:t>
            </a:r>
            <a:r>
              <a:rPr lang="es-ES" dirty="0" err="1" smtClean="0">
                <a:latin typeface="Agency FB" pitchFamily="34" charset="0"/>
              </a:rPr>
              <a:t>largest</a:t>
            </a:r>
            <a:r>
              <a:rPr lang="es-ES" dirty="0" smtClean="0">
                <a:latin typeface="Agency FB" pitchFamily="34" charset="0"/>
              </a:rPr>
              <a:t> GDP (</a:t>
            </a:r>
            <a:r>
              <a:rPr lang="es-ES" dirty="0" smtClean="0">
                <a:latin typeface="Agency FB" pitchFamily="34" charset="0"/>
              </a:rPr>
              <a:t>Nominal </a:t>
            </a:r>
          </a:p>
          <a:p>
            <a:pPr algn="ctr"/>
            <a:r>
              <a:rPr lang="es-ES" dirty="0" smtClean="0">
                <a:latin typeface="Agency FB" pitchFamily="34" charset="0"/>
              </a:rPr>
              <a:t>US$ </a:t>
            </a:r>
            <a:r>
              <a:rPr lang="es-ES" dirty="0" smtClean="0">
                <a:latin typeface="Agency FB" pitchFamily="34" charset="0"/>
              </a:rPr>
              <a:t>1.8 </a:t>
            </a:r>
            <a:r>
              <a:rPr lang="es-ES" dirty="0" err="1" smtClean="0">
                <a:latin typeface="Agency FB" pitchFamily="34" charset="0"/>
              </a:rPr>
              <a:t>trillion</a:t>
            </a:r>
            <a:r>
              <a:rPr lang="es-ES" dirty="0" smtClean="0">
                <a:latin typeface="Agency FB" pitchFamily="34" charset="0"/>
              </a:rPr>
              <a:t> </a:t>
            </a:r>
            <a:r>
              <a:rPr lang="es-ES" dirty="0" smtClean="0"/>
              <a:t>)</a:t>
            </a:r>
            <a:endParaRPr lang="es-VE" dirty="0">
              <a:latin typeface="Agency FB" pitchFamily="34" charset="0"/>
            </a:endParaRPr>
          </a:p>
        </p:txBody>
      </p:sp>
      <p:sp>
        <p:nvSpPr>
          <p:cNvPr id="42" name="37 CuadroTexto"/>
          <p:cNvSpPr txBox="1"/>
          <p:nvPr/>
        </p:nvSpPr>
        <p:spPr>
          <a:xfrm>
            <a:off x="5579664" y="1248768"/>
            <a:ext cx="115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400" b="1" dirty="0" smtClean="0">
                <a:latin typeface="Agency FB" pitchFamily="34" charset="0"/>
              </a:rPr>
              <a:t>2nd</a:t>
            </a:r>
            <a:endParaRPr lang="es-VE" sz="4400" b="1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s-ES" sz="2200" b="1" dirty="0" smtClean="0">
              <a:latin typeface="Helvetica LT Std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4000" b="1" dirty="0" smtClean="0">
                  <a:solidFill>
                    <a:schemeClr val="bg1"/>
                  </a:solidFill>
                  <a:latin typeface="Agency FB" pitchFamily="34" charset="0"/>
                </a:rPr>
                <a:t>INDIAN CAR MANUFACTURERS</a:t>
              </a:r>
              <a:endParaRPr lang="es-ES" sz="3200" b="1" dirty="0" smtClean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648695" y="6265505"/>
            <a:ext cx="624840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 err="1" smtClean="0">
                <a:latin typeface="Helvetica LT Std Black" pitchFamily="34" charset="0"/>
              </a:rPr>
              <a:t>Force</a:t>
            </a:r>
            <a:r>
              <a:rPr lang="es-ES" sz="2400" dirty="0" smtClean="0">
                <a:latin typeface="Helvetica LT Std Black" pitchFamily="34" charset="0"/>
              </a:rPr>
              <a:t> Motors – </a:t>
            </a:r>
            <a:r>
              <a:rPr lang="es-ES" sz="2400" dirty="0" err="1" smtClean="0">
                <a:latin typeface="Helvetica LT Std Black" pitchFamily="34" charset="0"/>
              </a:rPr>
              <a:t>Force</a:t>
            </a:r>
            <a:r>
              <a:rPr lang="es-ES" sz="2400" dirty="0" smtClean="0">
                <a:latin typeface="Helvetica LT Std Black" pitchFamily="34" charset="0"/>
              </a:rPr>
              <a:t> </a:t>
            </a:r>
            <a:r>
              <a:rPr lang="es-ES" sz="2400" dirty="0" err="1" smtClean="0">
                <a:latin typeface="Helvetica LT Std Black" pitchFamily="34" charset="0"/>
              </a:rPr>
              <a:t>One</a:t>
            </a:r>
            <a:endParaRPr lang="es-ES" sz="2400" dirty="0" smtClean="0">
              <a:latin typeface="Helvetica LT Std Black" pitchFamily="34" charset="0"/>
            </a:endParaRPr>
          </a:p>
        </p:txBody>
      </p:sp>
      <p:pic>
        <p:nvPicPr>
          <p:cNvPr id="44034" name="Picture 2" descr="http://upload.wikimedia.org/wikipedia/commons/thumb/1/1b/Force_Motors_Logo.svg/500px-Force_Motors_Logo.svg.png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/>
          <a:stretch>
            <a:fillRect/>
          </a:stretch>
        </p:blipFill>
        <p:spPr bwMode="auto">
          <a:xfrm>
            <a:off x="6477000" y="0"/>
            <a:ext cx="1600200" cy="1084936"/>
          </a:xfrm>
          <a:prstGeom prst="rect">
            <a:avLst/>
          </a:prstGeom>
          <a:noFill/>
        </p:spPr>
      </p:pic>
      <p:pic>
        <p:nvPicPr>
          <p:cNvPr id="44036" name="Picture 4" descr="http://static.zigwheels.com/media/content/2011/Dec/mahindra_xuv_500_compcheck_force_one_560x4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219200"/>
            <a:ext cx="6781800" cy="508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s-ES" sz="2200" b="1" dirty="0" smtClean="0">
              <a:latin typeface="Helvetica LT Std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4000" b="1" dirty="0" smtClean="0">
                  <a:solidFill>
                    <a:schemeClr val="bg1"/>
                  </a:solidFill>
                  <a:latin typeface="Agency FB" pitchFamily="34" charset="0"/>
                </a:rPr>
                <a:t>INDIAN CAR MANUFACTURERS</a:t>
              </a:r>
              <a:endParaRPr lang="es-ES" sz="3200" b="1" dirty="0" smtClean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648695" y="6265505"/>
            <a:ext cx="624840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 smtClean="0">
                <a:latin typeface="Helvetica LT Std Black" pitchFamily="34" charset="0"/>
              </a:rPr>
              <a:t>ICML – Extreme VD</a:t>
            </a:r>
          </a:p>
        </p:txBody>
      </p:sp>
      <p:pic>
        <p:nvPicPr>
          <p:cNvPr id="45058" name="Picture 2" descr="c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447800"/>
            <a:ext cx="7772400" cy="4727658"/>
          </a:xfrm>
          <a:prstGeom prst="rect">
            <a:avLst/>
          </a:prstGeom>
          <a:noFill/>
        </p:spPr>
      </p:pic>
      <p:pic>
        <p:nvPicPr>
          <p:cNvPr id="45060" name="Picture 4" descr="http://www.icml.co.in/images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6565" y="138545"/>
            <a:ext cx="3259667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s-ES" sz="2200" b="1" dirty="0" smtClean="0">
              <a:latin typeface="Helvetica LT Std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4000" b="1" dirty="0" smtClean="0">
                  <a:solidFill>
                    <a:schemeClr val="bg1"/>
                  </a:solidFill>
                  <a:latin typeface="Agency FB" pitchFamily="34" charset="0"/>
                </a:rPr>
                <a:t>INDIAN CAR MANUFACTURERS</a:t>
              </a:r>
              <a:endParaRPr lang="es-ES" sz="3200" b="1" dirty="0" smtClean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648695" y="6265505"/>
            <a:ext cx="624840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 err="1" smtClean="0">
                <a:latin typeface="Helvetica LT Std Black" pitchFamily="34" charset="0"/>
              </a:rPr>
              <a:t>Ashok</a:t>
            </a:r>
            <a:r>
              <a:rPr lang="es-ES" sz="2400" dirty="0" smtClean="0">
                <a:latin typeface="Helvetica LT Std Black" pitchFamily="34" charset="0"/>
              </a:rPr>
              <a:t> </a:t>
            </a:r>
            <a:r>
              <a:rPr lang="es-ES" sz="2400" dirty="0" err="1" smtClean="0">
                <a:latin typeface="Helvetica LT Std Black" pitchFamily="34" charset="0"/>
              </a:rPr>
              <a:t>Leyland</a:t>
            </a:r>
            <a:r>
              <a:rPr lang="es-ES" sz="2400" dirty="0" smtClean="0">
                <a:latin typeface="Helvetica LT Std Black" pitchFamily="34" charset="0"/>
              </a:rPr>
              <a:t> – DOST</a:t>
            </a:r>
          </a:p>
        </p:txBody>
      </p:sp>
      <p:pic>
        <p:nvPicPr>
          <p:cNvPr id="1026" name="Picture 2" descr="Light Commercial Vehi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57400"/>
            <a:ext cx="8658267" cy="2895600"/>
          </a:xfrm>
          <a:prstGeom prst="rect">
            <a:avLst/>
          </a:prstGeom>
          <a:noFill/>
        </p:spPr>
      </p:pic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5" cstate="print">
            <a:lum bright="20000" contrast="30000"/>
          </a:blip>
          <a:srcRect/>
          <a:stretch>
            <a:fillRect/>
          </a:stretch>
        </p:blipFill>
        <p:spPr bwMode="auto">
          <a:xfrm>
            <a:off x="5576455" y="304800"/>
            <a:ext cx="3552094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s-ES" sz="2200" b="1" dirty="0" smtClean="0">
              <a:latin typeface="Helvetica LT Std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4000" b="1" dirty="0" smtClean="0">
                  <a:solidFill>
                    <a:schemeClr val="bg1"/>
                  </a:solidFill>
                  <a:latin typeface="Agency FB" pitchFamily="34" charset="0"/>
                </a:rPr>
                <a:t>INDIAN CAR MANUFACTURERS</a:t>
              </a:r>
              <a:endParaRPr lang="es-ES" sz="3200" b="1" dirty="0" smtClean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648695" y="6265505"/>
            <a:ext cx="624840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 err="1" smtClean="0">
                <a:latin typeface="Helvetica LT Std Black" pitchFamily="34" charset="0"/>
              </a:rPr>
              <a:t>Bajaj</a:t>
            </a:r>
            <a:r>
              <a:rPr lang="es-ES" sz="2400" dirty="0" smtClean="0">
                <a:latin typeface="Helvetica LT Std Black" pitchFamily="34" charset="0"/>
              </a:rPr>
              <a:t> – Discover 125T</a:t>
            </a:r>
          </a:p>
        </p:txBody>
      </p:sp>
      <p:pic>
        <p:nvPicPr>
          <p:cNvPr id="46082" name="Picture 2" descr="File:Bajaj Auto Logo.sv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777340" y="200890"/>
            <a:ext cx="3200400" cy="716890"/>
          </a:xfrm>
          <a:prstGeom prst="rect">
            <a:avLst/>
          </a:prstGeom>
          <a:noFill/>
        </p:spPr>
      </p:pic>
      <p:pic>
        <p:nvPicPr>
          <p:cNvPr id="46084" name="Picture 4" descr="http://www.carblogindia.com/wp-content/uploads/2013/07/Bajaj-Discover-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295400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s-ES" sz="2200" b="1" dirty="0" smtClean="0">
              <a:latin typeface="Helvetica LT Std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4000" b="1" dirty="0" smtClean="0">
                  <a:solidFill>
                    <a:schemeClr val="bg1"/>
                  </a:solidFill>
                  <a:latin typeface="Agency FB" pitchFamily="34" charset="0"/>
                </a:rPr>
                <a:t>MAIN GLOBAL OEM IN INDIA</a:t>
              </a:r>
              <a:endParaRPr lang="es-ES" sz="3200" b="1" dirty="0" smtClean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pic>
        <p:nvPicPr>
          <p:cNvPr id="10" name="Picture 2" descr="http://static2.wikia.nocookie.net/__cb20100516075850/logopedia/images/2/25/BMW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1295400" cy="1295400"/>
          </a:xfrm>
          <a:prstGeom prst="rect">
            <a:avLst/>
          </a:prstGeom>
          <a:noFill/>
        </p:spPr>
      </p:pic>
      <p:pic>
        <p:nvPicPr>
          <p:cNvPr id="11" name="Picture 4" descr="http://upload.wikimedia.org/wikipedia/en/d/d8/Caterpillar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1371600"/>
            <a:ext cx="1152128" cy="1152128"/>
          </a:xfrm>
          <a:prstGeom prst="rect">
            <a:avLst/>
          </a:prstGeom>
          <a:noFill/>
        </p:spPr>
      </p:pic>
      <p:pic>
        <p:nvPicPr>
          <p:cNvPr id="12" name="Picture 6" descr="http://upload.wikimedia.org/wikipedia/nah/b/bd/Ford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276600"/>
            <a:ext cx="2304256" cy="866592"/>
          </a:xfrm>
          <a:prstGeom prst="rect">
            <a:avLst/>
          </a:prstGeom>
          <a:noFill/>
        </p:spPr>
      </p:pic>
      <p:pic>
        <p:nvPicPr>
          <p:cNvPr id="13" name="Picture 12" descr="http://cdn.hotstocked.com/hotstocked.com/articles-img/small/9gm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1371599"/>
            <a:ext cx="1143000" cy="1147321"/>
          </a:xfrm>
          <a:prstGeom prst="rect">
            <a:avLst/>
          </a:prstGeom>
          <a:noFill/>
        </p:spPr>
      </p:pic>
      <p:pic>
        <p:nvPicPr>
          <p:cNvPr id="15" name="Picture 14" descr="http://upload.wikimedia.org/wikipedia/en/thumb/1/19/MAN_logo.svg/1000px-MAN_logo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3429000"/>
            <a:ext cx="1584176" cy="887139"/>
          </a:xfrm>
          <a:prstGeom prst="rect">
            <a:avLst/>
          </a:prstGeom>
          <a:noFill/>
        </p:spPr>
      </p:pic>
      <p:pic>
        <p:nvPicPr>
          <p:cNvPr id="16" name="Picture 16" descr="http://www.apply.fi/wp-content/uploads/2013/05/Horizontal-logo-transparent-background-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5105400"/>
            <a:ext cx="3610831" cy="914400"/>
          </a:xfrm>
          <a:prstGeom prst="rect">
            <a:avLst/>
          </a:prstGeom>
          <a:noFill/>
        </p:spPr>
      </p:pic>
      <p:pic>
        <p:nvPicPr>
          <p:cNvPr id="17" name="Picture 18" descr="http://upload.wikimedia.org/wikipedia/nah/8/8c/Nissan_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4724400"/>
            <a:ext cx="1528936" cy="1299596"/>
          </a:xfrm>
          <a:prstGeom prst="rect">
            <a:avLst/>
          </a:prstGeom>
          <a:noFill/>
        </p:spPr>
      </p:pic>
      <p:pic>
        <p:nvPicPr>
          <p:cNvPr id="18" name="Picture 20" descr="http://upload.wikimedia.org/wikipedia/nah/6/64/Peugeot_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3276600"/>
            <a:ext cx="1219200" cy="1168481"/>
          </a:xfrm>
          <a:prstGeom prst="rect">
            <a:avLst/>
          </a:prstGeom>
          <a:noFill/>
        </p:spPr>
      </p:pic>
      <p:pic>
        <p:nvPicPr>
          <p:cNvPr id="19" name="Picture 22" descr="http://upload.wikimedia.org/wikipedia/fr/1/1f/Renault_logo_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6000" y="1371600"/>
            <a:ext cx="2870320" cy="1080120"/>
          </a:xfrm>
          <a:prstGeom prst="rect">
            <a:avLst/>
          </a:prstGeom>
          <a:noFill/>
        </p:spPr>
      </p:pic>
      <p:pic>
        <p:nvPicPr>
          <p:cNvPr id="20" name="Picture 24" descr="http://seautomotrices.files.wordpress.com/2011/06/toyota-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8200" y="4876800"/>
            <a:ext cx="1600200" cy="1338715"/>
          </a:xfrm>
          <a:prstGeom prst="rect">
            <a:avLst/>
          </a:prstGeom>
          <a:noFill/>
        </p:spPr>
      </p:pic>
      <p:pic>
        <p:nvPicPr>
          <p:cNvPr id="21" name="Picture 26" descr="http://upload.wikimedia.org/wikipedia/commons/1/1a/Volkswagen_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19600" y="3048000"/>
            <a:ext cx="1368152" cy="1365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s-ES" sz="2200" b="1" dirty="0" smtClean="0">
              <a:latin typeface="Helvetica LT Std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200" b="1" dirty="0" smtClean="0">
                  <a:solidFill>
                    <a:schemeClr val="bg1"/>
                  </a:solidFill>
                  <a:latin typeface="Agency FB" pitchFamily="34" charset="0"/>
                </a:rPr>
                <a:t>TIER 1 COMPONENT MANUFACTURERS IN INDIA</a:t>
              </a:r>
              <a:endParaRPr lang="es-ES" sz="2400" b="1" dirty="0" smtClean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pic>
        <p:nvPicPr>
          <p:cNvPr id="22" name="Picture 2" descr="http://upload.wikimedia.org/wikipedia/it/b/b7/Bos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562600"/>
            <a:ext cx="3225396" cy="762000"/>
          </a:xfrm>
          <a:prstGeom prst="rect">
            <a:avLst/>
          </a:prstGeom>
          <a:noFill/>
        </p:spPr>
      </p:pic>
      <p:pic>
        <p:nvPicPr>
          <p:cNvPr id="23" name="Picture 4" descr="http://www.bbcbike.com/userfiles/image/800px-Continental-Logo_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819400"/>
            <a:ext cx="3112225" cy="571872"/>
          </a:xfrm>
          <a:prstGeom prst="rect">
            <a:avLst/>
          </a:prstGeom>
          <a:noFill/>
        </p:spPr>
      </p:pic>
      <p:pic>
        <p:nvPicPr>
          <p:cNvPr id="24" name="Picture 6" descr="http://www.logotypes101.com/logos/389/1B239D44AAB49041C2AE5B69E598C04A/cumminswhiteonr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124200"/>
            <a:ext cx="1295400" cy="1295400"/>
          </a:xfrm>
          <a:prstGeom prst="rect">
            <a:avLst/>
          </a:prstGeom>
          <a:noFill/>
        </p:spPr>
      </p:pic>
      <p:pic>
        <p:nvPicPr>
          <p:cNvPr id="25" name="Picture 10" descr="http://upload.wikimedia.org/wikipedia/en/6/65/Dana_corp_logo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1371600"/>
            <a:ext cx="1600201" cy="1066800"/>
          </a:xfrm>
          <a:prstGeom prst="rect">
            <a:avLst/>
          </a:prstGeom>
          <a:noFill/>
        </p:spPr>
      </p:pic>
      <p:pic>
        <p:nvPicPr>
          <p:cNvPr id="26" name="Picture 12" descr="File:Delphi log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791200"/>
            <a:ext cx="3168352" cy="362212"/>
          </a:xfrm>
          <a:prstGeom prst="rect">
            <a:avLst/>
          </a:prstGeom>
          <a:noFill/>
        </p:spPr>
      </p:pic>
      <p:pic>
        <p:nvPicPr>
          <p:cNvPr id="27" name="Picture 14" descr="http://upload.wikimedia.org/wikipedia/fr/5/56/Denso_logo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724400"/>
            <a:ext cx="2743200" cy="564068"/>
          </a:xfrm>
          <a:prstGeom prst="rect">
            <a:avLst/>
          </a:prstGeom>
          <a:noFill/>
        </p:spPr>
      </p:pic>
      <p:pic>
        <p:nvPicPr>
          <p:cNvPr id="28" name="Picture 16" descr="http://www.logopub.net/data/thumbnails/6/Eat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4343400"/>
            <a:ext cx="3117468" cy="838200"/>
          </a:xfrm>
          <a:prstGeom prst="rect">
            <a:avLst/>
          </a:prstGeom>
          <a:noFill/>
        </p:spPr>
      </p:pic>
      <p:pic>
        <p:nvPicPr>
          <p:cNvPr id="29" name="Picture 18" descr="http://www.ferrari.com/Site_Collection_Images_Varie/100707_getrag_260x20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67600" y="1371600"/>
            <a:ext cx="1353750" cy="1041346"/>
          </a:xfrm>
          <a:prstGeom prst="rect">
            <a:avLst/>
          </a:prstGeom>
          <a:noFill/>
        </p:spPr>
      </p:pic>
      <p:pic>
        <p:nvPicPr>
          <p:cNvPr id="30" name="Picture 20" descr="http://e-autotechnika24.pl/Portals/0/Encyklopedia_Loga/kolbenschmidt_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86200" y="1371600"/>
            <a:ext cx="1296144" cy="1296144"/>
          </a:xfrm>
          <a:prstGeom prst="rect">
            <a:avLst/>
          </a:prstGeom>
          <a:noFill/>
        </p:spPr>
      </p:pic>
      <p:pic>
        <p:nvPicPr>
          <p:cNvPr id="31" name="Picture 22" descr="http://upload.wikimedia.org/wikipedia/en/thumb/6/63/Magna_logo.svg/1000px-Magna_logo.sv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3600" y="3581400"/>
            <a:ext cx="2918300" cy="685800"/>
          </a:xfrm>
          <a:prstGeom prst="rect">
            <a:avLst/>
          </a:prstGeom>
          <a:noFill/>
        </p:spPr>
      </p:pic>
      <p:pic>
        <p:nvPicPr>
          <p:cNvPr id="32" name="Picture 24" descr="http://www.logotypes101.com/logos/43/17C7E74E50C49BF13A1FBA85E8AC12BA/Meritor17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2400" y="4953000"/>
            <a:ext cx="1447800" cy="1447800"/>
          </a:xfrm>
          <a:prstGeom prst="rect">
            <a:avLst/>
          </a:prstGeom>
          <a:noFill/>
        </p:spPr>
      </p:pic>
      <p:pic>
        <p:nvPicPr>
          <p:cNvPr id="33" name="Picture 26" descr="http://ceauto.co.hu/sites/default/files/images/logo/trw-autoelektronika-sro.jpg?130223425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999" y="2971800"/>
            <a:ext cx="2780637" cy="838200"/>
          </a:xfrm>
          <a:prstGeom prst="rect">
            <a:avLst/>
          </a:prstGeom>
          <a:noFill/>
        </p:spPr>
      </p:pic>
      <p:pic>
        <p:nvPicPr>
          <p:cNvPr id="34" name="Picture 28" descr="http://www.martyna-adventure.pl/upload__/images/Valeo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" y="1371599"/>
            <a:ext cx="2743200" cy="1191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s-ES" sz="2200" b="1" dirty="0" smtClean="0">
              <a:latin typeface="Helvetica LT Std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200" b="1" dirty="0" smtClean="0">
                  <a:latin typeface="Agency FB" pitchFamily="34" charset="0"/>
                </a:rPr>
                <a:t>INDIAN EXPORT PROMOTION BODIES </a:t>
              </a: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219200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 smtClean="0">
                <a:latin typeface="Helvetica LT Std Black" pitchFamily="34" charset="0"/>
              </a:rPr>
              <a:t>Automotive Component Manufacturers Association of India (ACMA) </a:t>
            </a:r>
          </a:p>
          <a:p>
            <a:pPr>
              <a:buNone/>
            </a:pPr>
            <a:endParaRPr lang="en-US" sz="2800" dirty="0" smtClean="0">
              <a:latin typeface="Helvetica LT Std Black" pitchFamily="34" charset="0"/>
            </a:endParaRPr>
          </a:p>
          <a:p>
            <a:pPr>
              <a:buNone/>
            </a:pPr>
            <a:endParaRPr lang="en-US" sz="2800" dirty="0" smtClean="0">
              <a:latin typeface="Helvetica LT Std Black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2800" dirty="0" smtClean="0">
                <a:latin typeface="Helvetica LT Std Light" pitchFamily="34" charset="0"/>
              </a:rPr>
              <a:t>Address: The Capital Court</a:t>
            </a:r>
            <a:br>
              <a:rPr lang="en-US" sz="2800" dirty="0" smtClean="0">
                <a:latin typeface="Helvetica LT Std Light" pitchFamily="34" charset="0"/>
              </a:rPr>
            </a:br>
            <a:r>
              <a:rPr lang="en-US" sz="2800" dirty="0" smtClean="0">
                <a:latin typeface="Helvetica LT Std Light" pitchFamily="34" charset="0"/>
              </a:rPr>
              <a:t>6th Floor, </a:t>
            </a:r>
            <a:r>
              <a:rPr lang="en-US" sz="2800" dirty="0" err="1" smtClean="0">
                <a:latin typeface="Helvetica LT Std Light" pitchFamily="34" charset="0"/>
              </a:rPr>
              <a:t>Olof</a:t>
            </a:r>
            <a:r>
              <a:rPr lang="en-US" sz="2800" dirty="0" smtClean="0">
                <a:latin typeface="Helvetica LT Std Light" pitchFamily="34" charset="0"/>
              </a:rPr>
              <a:t> Palme </a:t>
            </a:r>
            <a:r>
              <a:rPr lang="en-US" sz="2800" dirty="0" err="1" smtClean="0">
                <a:latin typeface="Helvetica LT Std Light" pitchFamily="34" charset="0"/>
              </a:rPr>
              <a:t>Marg</a:t>
            </a:r>
            <a:r>
              <a:rPr lang="en-US" sz="2800" dirty="0" smtClean="0">
                <a:latin typeface="Helvetica LT Std Light" pitchFamily="34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n-US" sz="2800" dirty="0" err="1" smtClean="0">
                <a:latin typeface="Helvetica LT Std Light" pitchFamily="34" charset="0"/>
              </a:rPr>
              <a:t>Munirka</a:t>
            </a:r>
            <a:r>
              <a:rPr lang="en-US" sz="2800" dirty="0" smtClean="0">
                <a:latin typeface="Helvetica LT Std Light" pitchFamily="34" charset="0"/>
              </a:rPr>
              <a:t/>
            </a:r>
            <a:br>
              <a:rPr lang="en-US" sz="2800" dirty="0" smtClean="0">
                <a:latin typeface="Helvetica LT Std Light" pitchFamily="34" charset="0"/>
              </a:rPr>
            </a:br>
            <a:r>
              <a:rPr lang="en-US" sz="2800" dirty="0" smtClean="0">
                <a:latin typeface="Helvetica LT Std Light" pitchFamily="34" charset="0"/>
              </a:rPr>
              <a:t>New Delhi 110 067 </a:t>
            </a:r>
            <a:br>
              <a:rPr lang="en-US" sz="2800" dirty="0" smtClean="0">
                <a:latin typeface="Helvetica LT Std Light" pitchFamily="34" charset="0"/>
              </a:rPr>
            </a:br>
            <a:r>
              <a:rPr lang="en-US" sz="2800" dirty="0" smtClean="0">
                <a:latin typeface="Helvetica LT Std Light" pitchFamily="34" charset="0"/>
              </a:rPr>
              <a:t>Tel : </a:t>
            </a:r>
            <a:r>
              <a:rPr lang="es-VE" sz="2800" dirty="0" smtClean="0">
                <a:latin typeface="Helvetica LT Std Light" pitchFamily="34" charset="0"/>
              </a:rPr>
              <a:t>+91-11-26160315</a:t>
            </a:r>
            <a:endParaRPr lang="es-ES" sz="2800" dirty="0" smtClean="0">
              <a:latin typeface="Helvetica LT Std Light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sz="2800" dirty="0" smtClean="0">
                <a:latin typeface="Helvetica LT Std Light" pitchFamily="34" charset="0"/>
              </a:rPr>
              <a:t>Fax : </a:t>
            </a:r>
            <a:r>
              <a:rPr lang="es-VE" sz="2800" dirty="0" smtClean="0">
                <a:latin typeface="Helvetica LT Std Light" pitchFamily="34" charset="0"/>
              </a:rPr>
              <a:t>+91-11-26160317 </a:t>
            </a:r>
            <a:r>
              <a:rPr lang="fr-FR" sz="2800" dirty="0" smtClean="0">
                <a:latin typeface="Helvetica LT Std Light" pitchFamily="34" charset="0"/>
              </a:rPr>
              <a:t/>
            </a:r>
            <a:br>
              <a:rPr lang="fr-FR" sz="2800" dirty="0" smtClean="0">
                <a:latin typeface="Helvetica LT Std Light" pitchFamily="34" charset="0"/>
              </a:rPr>
            </a:br>
            <a:r>
              <a:rPr lang="fr-FR" sz="2800" dirty="0" smtClean="0">
                <a:latin typeface="Helvetica LT Std Light" pitchFamily="34" charset="0"/>
              </a:rPr>
              <a:t>Email: </a:t>
            </a:r>
            <a:r>
              <a:rPr lang="es-VE" sz="2800" dirty="0" smtClean="0">
                <a:latin typeface="Helvetica LT Std Light" pitchFamily="34" charset="0"/>
                <a:hlinkClick r:id="rId4"/>
              </a:rPr>
              <a:t>acma@acma.in</a:t>
            </a:r>
            <a:endParaRPr lang="es-ES" sz="2800" dirty="0" smtClean="0">
              <a:latin typeface="Helvetica LT Std Light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2800" dirty="0" smtClean="0">
                <a:latin typeface="Helvetica LT Std Light" pitchFamily="34" charset="0"/>
              </a:rPr>
              <a:t>Website : </a:t>
            </a:r>
            <a:r>
              <a:rPr lang="es-VE" sz="2800" dirty="0" smtClean="0">
                <a:latin typeface="Helvetica LT Std Light" pitchFamily="34" charset="0"/>
                <a:hlinkClick r:id="rId5"/>
              </a:rPr>
              <a:t>www.acma.in</a:t>
            </a:r>
            <a:r>
              <a:rPr lang="es-VE" sz="2800" dirty="0" smtClean="0">
                <a:latin typeface="Helvetica LT Std Light" pitchFamily="34" charset="0"/>
              </a:rPr>
              <a:t> </a:t>
            </a:r>
            <a:endParaRPr lang="es-ES" sz="2800" dirty="0" smtClean="0">
              <a:latin typeface="Helvetica LT Std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s-ES" sz="2200" b="1" dirty="0" smtClean="0">
              <a:latin typeface="Helvetica LT Std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400" b="1" dirty="0" smtClean="0">
                  <a:latin typeface="Agency FB" pitchFamily="34" charset="0"/>
                </a:rPr>
                <a:t>INDIAN EXPORT PROMOTION BODIES </a:t>
              </a: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219200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latin typeface="Helvetica LT Std Black" pitchFamily="34" charset="0"/>
              </a:rPr>
              <a:t>Society of Indian Automobile Manufacturers (SIAM)</a:t>
            </a:r>
          </a:p>
          <a:p>
            <a:pPr>
              <a:buNone/>
            </a:pPr>
            <a:endParaRPr lang="en-US" sz="2800" b="1" dirty="0" smtClean="0">
              <a:latin typeface="Helvetica LT Std Black" pitchFamily="34" charset="0"/>
            </a:endParaRPr>
          </a:p>
          <a:p>
            <a:pPr>
              <a:buNone/>
            </a:pPr>
            <a:endParaRPr lang="en-US" sz="2800" b="1" dirty="0" smtClean="0">
              <a:latin typeface="Helvetica LT Std Black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2800" dirty="0" smtClean="0">
                <a:latin typeface="Helvetica LT Std Light" pitchFamily="34" charset="0"/>
              </a:rPr>
              <a:t>Address: Core 4-B, 5th Floor, </a:t>
            </a:r>
          </a:p>
          <a:p>
            <a:pPr>
              <a:buFont typeface="Arial" charset="0"/>
              <a:buNone/>
              <a:defRPr/>
            </a:pPr>
            <a:r>
              <a:rPr lang="en-US" sz="2800" dirty="0" smtClean="0">
                <a:latin typeface="Helvetica LT Std Light" pitchFamily="34" charset="0"/>
              </a:rPr>
              <a:t>India Habitat Centre</a:t>
            </a:r>
            <a:br>
              <a:rPr lang="en-US" sz="2800" dirty="0" smtClean="0">
                <a:latin typeface="Helvetica LT Std Light" pitchFamily="34" charset="0"/>
              </a:rPr>
            </a:br>
            <a:r>
              <a:rPr lang="en-US" sz="2800" dirty="0" err="1" smtClean="0">
                <a:latin typeface="Helvetica LT Std Light" pitchFamily="34" charset="0"/>
              </a:rPr>
              <a:t>Lodhi</a:t>
            </a:r>
            <a:r>
              <a:rPr lang="en-US" sz="2800" dirty="0" smtClean="0">
                <a:latin typeface="Helvetica LT Std Light" pitchFamily="34" charset="0"/>
              </a:rPr>
              <a:t> Road, New Delhi – 110 003,  India 	</a:t>
            </a:r>
          </a:p>
          <a:p>
            <a:pPr>
              <a:buFont typeface="Arial" charset="0"/>
              <a:buNone/>
              <a:defRPr/>
            </a:pPr>
            <a:r>
              <a:rPr lang="en-US" sz="2800" dirty="0" smtClean="0">
                <a:latin typeface="Helvetica LT Std Light" pitchFamily="34" charset="0"/>
              </a:rPr>
              <a:t>Tel : +</a:t>
            </a:r>
            <a:r>
              <a:rPr lang="fr-FR" sz="2800" dirty="0" smtClean="0">
                <a:latin typeface="Helvetica LT Std Light" pitchFamily="34" charset="0"/>
              </a:rPr>
              <a:t>91-11-24647810 -12</a:t>
            </a:r>
            <a:br>
              <a:rPr lang="fr-FR" sz="2800" dirty="0" smtClean="0">
                <a:latin typeface="Helvetica LT Std Light" pitchFamily="34" charset="0"/>
              </a:rPr>
            </a:br>
            <a:r>
              <a:rPr lang="fr-FR" sz="2800" dirty="0" smtClean="0">
                <a:latin typeface="Helvetica LT Std Light" pitchFamily="34" charset="0"/>
              </a:rPr>
              <a:t>Fax: +91-11-24648222 </a:t>
            </a:r>
          </a:p>
          <a:p>
            <a:pPr>
              <a:buFont typeface="Arial" charset="0"/>
              <a:buNone/>
              <a:defRPr/>
            </a:pPr>
            <a:r>
              <a:rPr lang="en-US" sz="2800" dirty="0" smtClean="0">
                <a:latin typeface="Helvetica LT Std Light" pitchFamily="34" charset="0"/>
              </a:rPr>
              <a:t>Email : </a:t>
            </a:r>
            <a:r>
              <a:rPr lang="es-VE" sz="2800" b="1" dirty="0" smtClean="0">
                <a:latin typeface="Helvetica LT Std Light" pitchFamily="34" charset="0"/>
                <a:hlinkClick r:id="rId4"/>
              </a:rPr>
              <a:t>siam@siam.in</a:t>
            </a:r>
            <a:endParaRPr lang="es-ES" sz="2800" b="1" dirty="0" smtClean="0">
              <a:latin typeface="Helvetica LT Std Light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2800" dirty="0" smtClean="0">
                <a:latin typeface="Helvetica LT Std Light" pitchFamily="34" charset="0"/>
              </a:rPr>
              <a:t>Website : </a:t>
            </a:r>
            <a:r>
              <a:rPr lang="es-VE" sz="2800" b="1" dirty="0" smtClean="0">
                <a:latin typeface="Helvetica LT Std Light" pitchFamily="34" charset="0"/>
                <a:hlinkClick r:id="rId5"/>
              </a:rPr>
              <a:t>http://www.siamindia.com</a:t>
            </a:r>
            <a:endParaRPr lang="es-ES" sz="2800" b="1" dirty="0" smtClean="0">
              <a:latin typeface="Helvetica LT Std Light" pitchFamily="34" charset="0"/>
            </a:endParaRPr>
          </a:p>
          <a:p>
            <a:pPr>
              <a:buFont typeface="Arial" charset="0"/>
              <a:buNone/>
              <a:defRPr/>
            </a:pPr>
            <a:endParaRPr lang="en-US" sz="2800" dirty="0" smtClean="0">
              <a:latin typeface="Helvetica LT St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s-ES" sz="2200" b="1" dirty="0" smtClean="0">
              <a:latin typeface="Helvetica LT Std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4000" b="1" dirty="0" smtClean="0">
                  <a:solidFill>
                    <a:schemeClr val="bg1"/>
                  </a:solidFill>
                  <a:latin typeface="Agency FB" pitchFamily="34" charset="0"/>
                </a:rPr>
                <a:t>FOR ASSISTANCE</a:t>
              </a: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04455" y="4075639"/>
            <a:ext cx="7010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800" b="1" dirty="0" err="1" smtClean="0">
                <a:latin typeface="Helvetica LT Std Light" pitchFamily="34" charset="0"/>
              </a:rPr>
              <a:t>Please</a:t>
            </a:r>
            <a:r>
              <a:rPr lang="es-ES" sz="2800" b="1" dirty="0" smtClean="0">
                <a:latin typeface="Helvetica LT Std Light" pitchFamily="34" charset="0"/>
              </a:rPr>
              <a:t> </a:t>
            </a:r>
            <a:r>
              <a:rPr lang="es-ES" sz="2800" b="1" dirty="0" err="1" smtClean="0">
                <a:latin typeface="Helvetica LT Std Light" pitchFamily="34" charset="0"/>
              </a:rPr>
              <a:t>contact</a:t>
            </a:r>
            <a:r>
              <a:rPr lang="es-ES" sz="2800" b="1" dirty="0" smtClean="0">
                <a:latin typeface="Helvetica LT Std Light" pitchFamily="34" charset="0"/>
              </a:rPr>
              <a:t>:</a:t>
            </a:r>
          </a:p>
          <a:p>
            <a:pPr algn="ctr">
              <a:defRPr/>
            </a:pPr>
            <a:r>
              <a:rPr lang="es-ES" sz="2800" dirty="0" smtClean="0">
                <a:latin typeface="Helvetica LT Std Light" pitchFamily="34" charset="0"/>
              </a:rPr>
              <a:t>Embassy of India</a:t>
            </a:r>
          </a:p>
          <a:p>
            <a:pPr algn="ctr">
              <a:defRPr/>
            </a:pPr>
            <a:r>
              <a:rPr lang="es-ES" sz="2800" dirty="0" smtClean="0">
                <a:latin typeface="Helvetica LT Std Light" pitchFamily="34" charset="0"/>
              </a:rPr>
              <a:t>Email: </a:t>
            </a:r>
            <a:r>
              <a:rPr lang="es-ES" sz="2800" dirty="0" smtClean="0">
                <a:latin typeface="Helvetica LT Std Black" pitchFamily="34" charset="0"/>
                <a:hlinkClick r:id="rId4"/>
              </a:rPr>
              <a:t>amb.caracas@mea.gov.in</a:t>
            </a:r>
            <a:endParaRPr lang="es-ES" sz="2800" dirty="0" smtClean="0">
              <a:latin typeface="Helvetica LT Std Black" pitchFamily="34" charset="0"/>
            </a:endParaRPr>
          </a:p>
          <a:p>
            <a:pPr algn="ctr">
              <a:defRPr/>
            </a:pPr>
            <a:r>
              <a:rPr lang="es-ES" sz="2800" dirty="0" smtClean="0">
                <a:latin typeface="Helvetica LT Std Black" pitchFamily="34" charset="0"/>
                <a:hlinkClick r:id="rId5"/>
              </a:rPr>
              <a:t>com.caracas@mea.gov.in</a:t>
            </a:r>
            <a:endParaRPr lang="es-ES" sz="2800" dirty="0" smtClean="0">
              <a:latin typeface="Helvetica LT Std Black" pitchFamily="34" charset="0"/>
            </a:endParaRPr>
          </a:p>
          <a:p>
            <a:pPr lvl="1" algn="ctr">
              <a:defRPr/>
            </a:pPr>
            <a:r>
              <a:rPr lang="es-ES" sz="2400" dirty="0" smtClean="0">
                <a:latin typeface="Helvetica LT Std Black" pitchFamily="34" charset="0"/>
                <a:hlinkClick r:id="rId6"/>
              </a:rPr>
              <a:t>comercial@embindia.org</a:t>
            </a:r>
            <a:endParaRPr lang="es-ES" sz="2400" dirty="0" smtClean="0">
              <a:latin typeface="Helvetica LT Std Black" pitchFamily="34" charset="0"/>
            </a:endParaRPr>
          </a:p>
          <a:p>
            <a:pPr lvl="1" algn="ctr">
              <a:defRPr/>
            </a:pPr>
            <a:r>
              <a:rPr lang="es-ES" sz="2800" dirty="0" smtClean="0">
                <a:latin typeface="Helvetica LT Std Light" pitchFamily="34" charset="0"/>
              </a:rPr>
              <a:t>Tel: 0212 288 78 87</a:t>
            </a:r>
          </a:p>
          <a:p>
            <a:pPr lvl="1" algn="ctr">
              <a:defRPr/>
            </a:pPr>
            <a:endParaRPr lang="es-VE" sz="2400" dirty="0"/>
          </a:p>
        </p:txBody>
      </p:sp>
      <p:pic>
        <p:nvPicPr>
          <p:cNvPr id="11" name="Picture 2" descr="http://www.mmmm-expo.com/MMMMExpo/media/site/company-images/Government-of-India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3810000" y="1295400"/>
            <a:ext cx="1565074" cy="2656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s-ES" sz="2200" b="1" dirty="0" err="1" smtClean="0">
                <a:latin typeface="Helvetica LT Std" pitchFamily="34" charset="0"/>
              </a:rPr>
              <a:t>Why</a:t>
            </a:r>
            <a:r>
              <a:rPr lang="es-ES" sz="2200" b="1" dirty="0" smtClean="0">
                <a:latin typeface="Helvetica LT Std" pitchFamily="34" charset="0"/>
              </a:rPr>
              <a:t> are Global </a:t>
            </a:r>
            <a:r>
              <a:rPr lang="es-ES" sz="2200" b="1" dirty="0" err="1" smtClean="0">
                <a:latin typeface="Helvetica LT Std" pitchFamily="34" charset="0"/>
              </a:rPr>
              <a:t>Investors</a:t>
            </a:r>
            <a:r>
              <a:rPr lang="es-ES" sz="2200" b="1" dirty="0" smtClean="0">
                <a:latin typeface="Helvetica LT Std" pitchFamily="34" charset="0"/>
              </a:rPr>
              <a:t> </a:t>
            </a:r>
          </a:p>
          <a:p>
            <a:pPr algn="r">
              <a:defRPr/>
            </a:pPr>
            <a:r>
              <a:rPr lang="es-ES" sz="2200" b="1" dirty="0" err="1" smtClean="0">
                <a:latin typeface="Helvetica LT Std" pitchFamily="34" charset="0"/>
              </a:rPr>
              <a:t>investing</a:t>
            </a:r>
            <a:r>
              <a:rPr lang="es-ES" sz="2200" b="1" dirty="0" smtClean="0">
                <a:latin typeface="Helvetica LT Std" pitchFamily="34" charset="0"/>
              </a:rPr>
              <a:t> in India?</a:t>
            </a: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200" b="1" dirty="0" smtClean="0">
                  <a:solidFill>
                    <a:schemeClr val="bg1"/>
                  </a:solidFill>
                  <a:latin typeface="Agency FB" pitchFamily="34" charset="0"/>
                </a:rPr>
                <a:t>REASONS FOR BOOMING AUTO INDUSTRY </a:t>
              </a: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304800" y="1371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VE" dirty="0"/>
          </a:p>
        </p:txBody>
      </p:sp>
      <p:sp>
        <p:nvSpPr>
          <p:cNvPr id="46" name="45 Elipse"/>
          <p:cNvSpPr/>
          <p:nvPr/>
        </p:nvSpPr>
        <p:spPr>
          <a:xfrm>
            <a:off x="1676400" y="24384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0" name="49 Rectángulo"/>
          <p:cNvSpPr/>
          <p:nvPr/>
        </p:nvSpPr>
        <p:spPr>
          <a:xfrm>
            <a:off x="1905000" y="2514600"/>
            <a:ext cx="60198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1" name="50 Elipse"/>
          <p:cNvSpPr/>
          <p:nvPr/>
        </p:nvSpPr>
        <p:spPr>
          <a:xfrm>
            <a:off x="7772400" y="24384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2" name="51 Elipse"/>
          <p:cNvSpPr/>
          <p:nvPr/>
        </p:nvSpPr>
        <p:spPr>
          <a:xfrm>
            <a:off x="7772400" y="4800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3" name="52 Elipse"/>
          <p:cNvSpPr/>
          <p:nvPr/>
        </p:nvSpPr>
        <p:spPr>
          <a:xfrm>
            <a:off x="4800600" y="24384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4" name="Picture 4" descr="http://icons.iconarchive.com/icons/visualpharm/icons8-metro-style/512/Industry-Factory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208316"/>
            <a:ext cx="1143000" cy="1143000"/>
          </a:xfrm>
          <a:prstGeom prst="rect">
            <a:avLst/>
          </a:prstGeom>
          <a:noFill/>
        </p:spPr>
      </p:pic>
      <p:sp>
        <p:nvSpPr>
          <p:cNvPr id="67" name="66 Rectángulo"/>
          <p:cNvSpPr/>
          <p:nvPr/>
        </p:nvSpPr>
        <p:spPr>
          <a:xfrm>
            <a:off x="101598" y="1295400"/>
            <a:ext cx="3200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err="1" smtClean="0">
                <a:latin typeface="Helvetica LT Std Cond Light" pitchFamily="34" charset="0"/>
              </a:rPr>
              <a:t>One</a:t>
            </a:r>
            <a:r>
              <a:rPr lang="es-ES" sz="2000" dirty="0" smtClean="0">
                <a:latin typeface="Helvetica LT Std Cond Light" pitchFamily="34" charset="0"/>
              </a:rPr>
              <a:t> of </a:t>
            </a:r>
            <a:r>
              <a:rPr lang="es-ES" sz="2000" dirty="0" err="1" smtClean="0">
                <a:latin typeface="Helvetica LT Std Cond Light" pitchFamily="34" charset="0"/>
              </a:rPr>
              <a:t>the</a:t>
            </a:r>
            <a:r>
              <a:rPr lang="es-ES" sz="2000" dirty="0" smtClean="0">
                <a:latin typeface="Helvetica LT Std Cond Light" pitchFamily="34" charset="0"/>
              </a:rPr>
              <a:t> </a:t>
            </a:r>
            <a:r>
              <a:rPr lang="es-ES" sz="2000" dirty="0" err="1" smtClean="0">
                <a:latin typeface="Helvetica LT Std Cond Light" pitchFamily="34" charset="0"/>
              </a:rPr>
              <a:t>fastest</a:t>
            </a:r>
            <a:r>
              <a:rPr lang="es-ES" sz="2000" dirty="0" smtClean="0">
                <a:latin typeface="Helvetica LT Std Cond Light" pitchFamily="34" charset="0"/>
              </a:rPr>
              <a:t> </a:t>
            </a:r>
          </a:p>
          <a:p>
            <a:pPr algn="ctr"/>
            <a:r>
              <a:rPr lang="es-ES" sz="2800" b="1" dirty="0" err="1" smtClean="0">
                <a:latin typeface="Helvetica LT Std Cond Blk" pitchFamily="34" charset="0"/>
              </a:rPr>
              <a:t>Growing</a:t>
            </a:r>
            <a:r>
              <a:rPr lang="es-ES" sz="2800" b="1" dirty="0" smtClean="0">
                <a:latin typeface="Helvetica LT Std Cond Blk" pitchFamily="34" charset="0"/>
              </a:rPr>
              <a:t> </a:t>
            </a:r>
            <a:r>
              <a:rPr lang="es-ES" sz="2800" b="1" dirty="0" err="1" smtClean="0">
                <a:latin typeface="Helvetica LT Std Cond Blk" pitchFamily="34" charset="0"/>
              </a:rPr>
              <a:t>Economies</a:t>
            </a:r>
            <a:r>
              <a:rPr lang="es-ES" sz="2800" b="1" dirty="0" smtClean="0">
                <a:latin typeface="Helvetica LT Std Cond Blk" pitchFamily="34" charset="0"/>
              </a:rPr>
              <a:t> </a:t>
            </a:r>
            <a:r>
              <a:rPr lang="es-ES" sz="2000" dirty="0" err="1" smtClean="0">
                <a:latin typeface="Helvetica LT Std Cond Light" pitchFamily="34" charset="0"/>
              </a:rPr>
              <a:t>Estimates</a:t>
            </a:r>
            <a:r>
              <a:rPr lang="es-ES" sz="2000" dirty="0" smtClean="0">
                <a:latin typeface="Helvetica LT Std Cond Light" pitchFamily="34" charset="0"/>
              </a:rPr>
              <a:t> </a:t>
            </a:r>
            <a:r>
              <a:rPr lang="es-ES" sz="2000" dirty="0" err="1" smtClean="0">
                <a:latin typeface="Helvetica LT Std Cond Light" pitchFamily="34" charset="0"/>
              </a:rPr>
              <a:t>for</a:t>
            </a:r>
            <a:r>
              <a:rPr lang="es-ES" sz="2000" dirty="0" smtClean="0">
                <a:latin typeface="Helvetica LT Std Cond Light" pitchFamily="34" charset="0"/>
              </a:rPr>
              <a:t> 2012-13: 5% </a:t>
            </a:r>
            <a:endParaRPr lang="es-VE" sz="2000" dirty="0">
              <a:latin typeface="Helvetica LT Std Cond Light" pitchFamily="34" charset="0"/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6760026" y="1204686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 smtClean="0">
                <a:latin typeface="Helvetica LT Std Cond Light" pitchFamily="34" charset="0"/>
              </a:rPr>
              <a:t>India’s</a:t>
            </a:r>
            <a:r>
              <a:rPr lang="es-ES" dirty="0" smtClean="0">
                <a:latin typeface="Helvetica LT Std Cond Light" pitchFamily="34" charset="0"/>
              </a:rPr>
              <a:t> </a:t>
            </a:r>
            <a:r>
              <a:rPr lang="es-ES" dirty="0" err="1" smtClean="0">
                <a:latin typeface="Helvetica LT Std Cond Light" pitchFamily="34" charset="0"/>
              </a:rPr>
              <a:t>average</a:t>
            </a:r>
            <a:r>
              <a:rPr lang="es-ES" dirty="0" smtClean="0">
                <a:latin typeface="Helvetica LT Std Cond Light" pitchFamily="34" charset="0"/>
              </a:rPr>
              <a:t> </a:t>
            </a:r>
          </a:p>
          <a:p>
            <a:pPr algn="ctr"/>
            <a:r>
              <a:rPr lang="es-ES" sz="2000" dirty="0" smtClean="0">
                <a:latin typeface="Helvetica LT Std Cond Blk" pitchFamily="34" charset="0"/>
              </a:rPr>
              <a:t>GDP </a:t>
            </a:r>
            <a:r>
              <a:rPr lang="es-ES" sz="2000" dirty="0" err="1" smtClean="0">
                <a:latin typeface="Helvetica LT Std Cond Blk" pitchFamily="34" charset="0"/>
              </a:rPr>
              <a:t>growth</a:t>
            </a:r>
            <a:r>
              <a:rPr lang="es-ES" sz="2000" dirty="0" smtClean="0">
                <a:latin typeface="Helvetica LT Std Cond Blk" pitchFamily="34" charset="0"/>
              </a:rPr>
              <a:t> </a:t>
            </a:r>
            <a:r>
              <a:rPr lang="es-ES" sz="2000" dirty="0" err="1" smtClean="0">
                <a:latin typeface="Helvetica LT Std Cond Blk" pitchFamily="34" charset="0"/>
              </a:rPr>
              <a:t>rate</a:t>
            </a:r>
            <a:r>
              <a:rPr lang="es-ES" sz="2000" dirty="0" smtClean="0">
                <a:latin typeface="Helvetica LT Std Cond Blk" pitchFamily="34" charset="0"/>
              </a:rPr>
              <a:t>: 8.4% </a:t>
            </a:r>
            <a:r>
              <a:rPr lang="es-ES" sz="2000" dirty="0" err="1" smtClean="0">
                <a:latin typeface="Helvetica LT Std Cond Blk" pitchFamily="34" charset="0"/>
              </a:rPr>
              <a:t>over</a:t>
            </a:r>
            <a:r>
              <a:rPr lang="es-ES" sz="2000" dirty="0" smtClean="0">
                <a:latin typeface="Helvetica LT Std Cond Blk" pitchFamily="34" charset="0"/>
              </a:rPr>
              <a:t> </a:t>
            </a:r>
            <a:r>
              <a:rPr lang="es-ES" sz="2000" dirty="0" err="1" smtClean="0">
                <a:latin typeface="Helvetica LT Std Cond Blk" pitchFamily="34" charset="0"/>
              </a:rPr>
              <a:t>past</a:t>
            </a:r>
            <a:r>
              <a:rPr lang="es-ES" sz="2000" dirty="0" smtClean="0">
                <a:latin typeface="Helvetica LT Std Cond Blk" pitchFamily="34" charset="0"/>
              </a:rPr>
              <a:t> 5 </a:t>
            </a:r>
            <a:r>
              <a:rPr lang="es-ES" sz="2000" dirty="0" err="1" smtClean="0">
                <a:latin typeface="Helvetica LT Std Cond Blk" pitchFamily="34" charset="0"/>
              </a:rPr>
              <a:t>years</a:t>
            </a:r>
            <a:endParaRPr lang="es-VE" sz="2000" dirty="0">
              <a:latin typeface="Helvetica LT Std Cond Blk" pitchFamily="34" charset="0"/>
            </a:endParaRPr>
          </a:p>
        </p:txBody>
      </p:sp>
      <p:pic>
        <p:nvPicPr>
          <p:cNvPr id="2054" name="Picture 6" descr="http://simpleicon.com/wp-content/uploads/bank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5257800"/>
            <a:ext cx="1143000" cy="1143000"/>
          </a:xfrm>
          <a:prstGeom prst="rect">
            <a:avLst/>
          </a:prstGeom>
          <a:noFill/>
        </p:spPr>
      </p:pic>
      <p:sp>
        <p:nvSpPr>
          <p:cNvPr id="70" name="69 Rectángulo"/>
          <p:cNvSpPr/>
          <p:nvPr/>
        </p:nvSpPr>
        <p:spPr>
          <a:xfrm>
            <a:off x="4648200" y="4876800"/>
            <a:ext cx="3182256" cy="79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1" name="70 Rectángulo"/>
          <p:cNvSpPr/>
          <p:nvPr/>
        </p:nvSpPr>
        <p:spPr>
          <a:xfrm>
            <a:off x="6745518" y="5181600"/>
            <a:ext cx="2209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err="1" smtClean="0">
                <a:latin typeface="Helvetica LT Std Cond Light" pitchFamily="34" charset="0"/>
              </a:rPr>
              <a:t>Robust</a:t>
            </a:r>
            <a:r>
              <a:rPr lang="es-ES" sz="2400" dirty="0" smtClean="0">
                <a:latin typeface="Helvetica LT Std Cond Light" pitchFamily="34" charset="0"/>
              </a:rPr>
              <a:t> </a:t>
            </a:r>
            <a:r>
              <a:rPr lang="es-ES" sz="2400" dirty="0" smtClean="0">
                <a:latin typeface="Helvetica LT Std Cond Blk" pitchFamily="34" charset="0"/>
              </a:rPr>
              <a:t>Legal </a:t>
            </a:r>
            <a:r>
              <a:rPr lang="es-ES" sz="2000" dirty="0" smtClean="0">
                <a:latin typeface="Helvetica LT Std Cond Light" pitchFamily="34" charset="0"/>
              </a:rPr>
              <a:t>and </a:t>
            </a:r>
            <a:r>
              <a:rPr lang="es-ES" sz="2400" dirty="0" err="1" smtClean="0">
                <a:latin typeface="Helvetica LT Std Cond Blk" pitchFamily="34" charset="0"/>
              </a:rPr>
              <a:t>Banking</a:t>
            </a:r>
            <a:r>
              <a:rPr lang="es-ES" sz="2000" dirty="0" smtClean="0">
                <a:latin typeface="Helvetica LT Std Cond Light" pitchFamily="34" charset="0"/>
              </a:rPr>
              <a:t> </a:t>
            </a:r>
            <a:r>
              <a:rPr lang="es-ES" sz="2000" dirty="0" err="1" smtClean="0">
                <a:latin typeface="Helvetica LT Std Cond Light" pitchFamily="34" charset="0"/>
              </a:rPr>
              <a:t>Infrastructure</a:t>
            </a:r>
            <a:endParaRPr lang="es-VE" sz="2000" dirty="0">
              <a:latin typeface="Helvetica LT Std Cond Light" pitchFamily="34" charset="0"/>
            </a:endParaRPr>
          </a:p>
        </p:txBody>
      </p:sp>
      <p:sp>
        <p:nvSpPr>
          <p:cNvPr id="72" name="71 Elipse"/>
          <p:cNvSpPr/>
          <p:nvPr/>
        </p:nvSpPr>
        <p:spPr>
          <a:xfrm>
            <a:off x="4800600" y="4800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3" name="72 Rectángulo"/>
          <p:cNvSpPr/>
          <p:nvPr/>
        </p:nvSpPr>
        <p:spPr>
          <a:xfrm>
            <a:off x="457200" y="5181600"/>
            <a:ext cx="259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err="1" smtClean="0">
                <a:latin typeface="Helvetica LT Std Cond Light" pitchFamily="34" charset="0"/>
              </a:rPr>
              <a:t>Suburbanization</a:t>
            </a:r>
            <a:r>
              <a:rPr lang="es-ES" sz="2000" dirty="0" smtClean="0">
                <a:latin typeface="Helvetica LT Std Cond Light" pitchFamily="34" charset="0"/>
              </a:rPr>
              <a:t> &amp; Rural </a:t>
            </a:r>
            <a:r>
              <a:rPr lang="es-ES" sz="2000" dirty="0" err="1" smtClean="0">
                <a:latin typeface="Helvetica LT Std Cond Light" pitchFamily="34" charset="0"/>
              </a:rPr>
              <a:t>to</a:t>
            </a:r>
            <a:r>
              <a:rPr lang="es-ES" sz="2000" dirty="0" smtClean="0">
                <a:latin typeface="Helvetica LT Std Cond Light" pitchFamily="34" charset="0"/>
              </a:rPr>
              <a:t> </a:t>
            </a:r>
            <a:r>
              <a:rPr lang="es-ES" sz="2000" dirty="0" err="1" smtClean="0">
                <a:latin typeface="Helvetica LT Std Cond Light" pitchFamily="34" charset="0"/>
              </a:rPr>
              <a:t>Urban</a:t>
            </a:r>
            <a:r>
              <a:rPr lang="es-ES" sz="2000" dirty="0" smtClean="0">
                <a:latin typeface="Helvetica LT Std Cond Light" pitchFamily="34" charset="0"/>
              </a:rPr>
              <a:t> </a:t>
            </a:r>
            <a:r>
              <a:rPr lang="es-ES" sz="2000" dirty="0" err="1" smtClean="0">
                <a:latin typeface="Helvetica LT Std Cond Light" pitchFamily="34" charset="0"/>
              </a:rPr>
              <a:t>Migration</a:t>
            </a:r>
            <a:endParaRPr lang="es-ES" sz="2000" dirty="0" smtClean="0">
              <a:latin typeface="Helvetica LT Std Cond Light" pitchFamily="34" charset="0"/>
            </a:endParaRPr>
          </a:p>
          <a:p>
            <a:pPr algn="ctr"/>
            <a:r>
              <a:rPr lang="es-ES" sz="2000" dirty="0" smtClean="0">
                <a:latin typeface="Helvetica LT Std Cond Blk" pitchFamily="34" charset="0"/>
              </a:rPr>
              <a:t>140 </a:t>
            </a:r>
            <a:r>
              <a:rPr lang="es-ES" sz="2000" dirty="0" err="1" smtClean="0">
                <a:latin typeface="Helvetica LT Std Cond Blk" pitchFamily="34" charset="0"/>
              </a:rPr>
              <a:t>million</a:t>
            </a:r>
            <a:r>
              <a:rPr lang="es-ES" sz="2000" dirty="0" smtClean="0">
                <a:latin typeface="Helvetica LT Std Cond Blk" pitchFamily="34" charset="0"/>
              </a:rPr>
              <a:t> </a:t>
            </a:r>
            <a:r>
              <a:rPr lang="es-ES" sz="2000" dirty="0" err="1" smtClean="0">
                <a:latin typeface="Helvetica LT Std Cond Blk" pitchFamily="34" charset="0"/>
              </a:rPr>
              <a:t>by</a:t>
            </a:r>
            <a:r>
              <a:rPr lang="es-ES" sz="2000" dirty="0" smtClean="0">
                <a:latin typeface="Helvetica LT Std Cond Blk" pitchFamily="34" charset="0"/>
              </a:rPr>
              <a:t> 2020; 700 </a:t>
            </a:r>
            <a:r>
              <a:rPr lang="es-ES" sz="2000" dirty="0" err="1" smtClean="0">
                <a:latin typeface="Helvetica LT Std Cond Blk" pitchFamily="34" charset="0"/>
              </a:rPr>
              <a:t>million</a:t>
            </a:r>
            <a:r>
              <a:rPr lang="es-ES" sz="2000" dirty="0" smtClean="0">
                <a:latin typeface="Helvetica LT Std Cond Blk" pitchFamily="34" charset="0"/>
              </a:rPr>
              <a:t> </a:t>
            </a:r>
            <a:r>
              <a:rPr lang="es-ES" sz="2000" dirty="0" err="1" smtClean="0">
                <a:latin typeface="Helvetica LT Std Cond Blk" pitchFamily="34" charset="0"/>
              </a:rPr>
              <a:t>by</a:t>
            </a:r>
            <a:r>
              <a:rPr lang="es-ES" sz="2000" dirty="0" smtClean="0">
                <a:latin typeface="Helvetica LT Std Cond Blk" pitchFamily="34" charset="0"/>
              </a:rPr>
              <a:t> 2050</a:t>
            </a:r>
            <a:endParaRPr lang="es-VE" sz="2000" dirty="0">
              <a:latin typeface="Helvetica LT Std Cond Blk" pitchFamily="34" charset="0"/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3276600" y="3657600"/>
            <a:ext cx="335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err="1" smtClean="0">
                <a:latin typeface="Helvetica LT Std Cond Light" pitchFamily="34" charset="0"/>
              </a:rPr>
              <a:t>Demographics</a:t>
            </a:r>
            <a:r>
              <a:rPr lang="es-ES" sz="2000" dirty="0" smtClean="0">
                <a:latin typeface="Helvetica LT Std Cond Light" pitchFamily="34" charset="0"/>
              </a:rPr>
              <a:t> </a:t>
            </a:r>
          </a:p>
          <a:p>
            <a:pPr algn="ctr"/>
            <a:r>
              <a:rPr lang="es-ES" sz="2000" dirty="0" err="1" smtClean="0">
                <a:latin typeface="Helvetica LT Std Cond Light" pitchFamily="34" charset="0"/>
              </a:rPr>
              <a:t>Advantage</a:t>
            </a:r>
            <a:endParaRPr lang="es-ES" sz="2000" dirty="0" smtClean="0">
              <a:latin typeface="Helvetica LT Std Cond Light" pitchFamily="34" charset="0"/>
            </a:endParaRPr>
          </a:p>
          <a:p>
            <a:pPr algn="ctr"/>
            <a:r>
              <a:rPr lang="es-ES" sz="2000" dirty="0" smtClean="0">
                <a:latin typeface="Helvetica LT Std Cond Light" pitchFamily="34" charset="0"/>
              </a:rPr>
              <a:t> </a:t>
            </a:r>
            <a:r>
              <a:rPr lang="es-ES" sz="2400" dirty="0" err="1" smtClean="0">
                <a:latin typeface="Helvetica LT Std Cond Blk" pitchFamily="34" charset="0"/>
              </a:rPr>
              <a:t>Youth</a:t>
            </a:r>
            <a:r>
              <a:rPr lang="es-ES" sz="2400" dirty="0" smtClean="0">
                <a:latin typeface="Helvetica LT Std Cond Blk" pitchFamily="34" charset="0"/>
              </a:rPr>
              <a:t> </a:t>
            </a:r>
            <a:r>
              <a:rPr lang="es-ES" sz="2400" dirty="0" err="1" smtClean="0">
                <a:latin typeface="Helvetica LT Std Cond Blk" pitchFamily="34" charset="0"/>
              </a:rPr>
              <a:t>driven</a:t>
            </a:r>
            <a:r>
              <a:rPr lang="es-ES" sz="2400" dirty="0" smtClean="0">
                <a:latin typeface="Helvetica LT Std Cond Blk" pitchFamily="34" charset="0"/>
              </a:rPr>
              <a:t> </a:t>
            </a:r>
            <a:r>
              <a:rPr lang="es-ES" sz="2400" dirty="0" err="1" smtClean="0">
                <a:latin typeface="Helvetica LT Std Cond Blk" pitchFamily="34" charset="0"/>
              </a:rPr>
              <a:t>economy</a:t>
            </a:r>
            <a:endParaRPr lang="es-VE" sz="2000" dirty="0">
              <a:latin typeface="Helvetica LT Std Cond Blk" pitchFamily="34" charset="0"/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1676400" y="48006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7" name="26 Rectángulo"/>
          <p:cNvSpPr/>
          <p:nvPr/>
        </p:nvSpPr>
        <p:spPr>
          <a:xfrm>
            <a:off x="1752600" y="4876800"/>
            <a:ext cx="3182256" cy="79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8" name="27 Rectángulo"/>
          <p:cNvSpPr/>
          <p:nvPr/>
        </p:nvSpPr>
        <p:spPr>
          <a:xfrm rot="16200000" flipV="1">
            <a:off x="571501" y="3695699"/>
            <a:ext cx="2438399" cy="76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9" name="28 Rectángulo"/>
          <p:cNvSpPr/>
          <p:nvPr/>
        </p:nvSpPr>
        <p:spPr>
          <a:xfrm rot="16200000" flipV="1">
            <a:off x="6667500" y="3771900"/>
            <a:ext cx="2438399" cy="76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s-ES" sz="2200" b="1" dirty="0" err="1" smtClean="0">
                <a:latin typeface="Helvetica LT Std" pitchFamily="34" charset="0"/>
              </a:rPr>
              <a:t>Why</a:t>
            </a:r>
            <a:r>
              <a:rPr lang="es-ES" sz="2200" b="1" dirty="0" smtClean="0">
                <a:latin typeface="Helvetica LT Std" pitchFamily="34" charset="0"/>
              </a:rPr>
              <a:t> are Global </a:t>
            </a:r>
            <a:r>
              <a:rPr lang="es-ES" sz="2200" b="1" dirty="0" err="1" smtClean="0">
                <a:latin typeface="Helvetica LT Std" pitchFamily="34" charset="0"/>
              </a:rPr>
              <a:t>Investors</a:t>
            </a:r>
            <a:r>
              <a:rPr lang="es-ES" sz="2200" b="1" dirty="0" smtClean="0">
                <a:latin typeface="Helvetica LT Std" pitchFamily="34" charset="0"/>
              </a:rPr>
              <a:t> </a:t>
            </a:r>
          </a:p>
          <a:p>
            <a:pPr algn="r">
              <a:defRPr/>
            </a:pPr>
            <a:r>
              <a:rPr lang="es-ES" sz="2200" b="1" dirty="0" err="1" smtClean="0">
                <a:latin typeface="Helvetica LT Std" pitchFamily="34" charset="0"/>
              </a:rPr>
              <a:t>investing</a:t>
            </a:r>
            <a:r>
              <a:rPr lang="es-ES" sz="2200" b="1" dirty="0" smtClean="0">
                <a:latin typeface="Helvetica LT Std" pitchFamily="34" charset="0"/>
              </a:rPr>
              <a:t> in India?</a:t>
            </a: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200" b="1" dirty="0" smtClean="0">
                  <a:solidFill>
                    <a:schemeClr val="bg1"/>
                  </a:solidFill>
                  <a:latin typeface="Agency FB" pitchFamily="34" charset="0"/>
                </a:rPr>
                <a:t>REASONS FOR BOOMING AUTO INDUSTRY </a:t>
              </a: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304800" y="1371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VE" dirty="0"/>
          </a:p>
        </p:txBody>
      </p:sp>
      <p:sp>
        <p:nvSpPr>
          <p:cNvPr id="67" name="66 Rectángulo"/>
          <p:cNvSpPr/>
          <p:nvPr/>
        </p:nvSpPr>
        <p:spPr>
          <a:xfrm>
            <a:off x="1295400" y="2057400"/>
            <a:ext cx="678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latin typeface="Helvetica LT Std Cond Light" pitchFamily="34" charset="0"/>
              </a:rPr>
              <a:t>India </a:t>
            </a:r>
            <a:r>
              <a:rPr lang="es-ES" sz="3600" dirty="0" err="1" smtClean="0">
                <a:latin typeface="Helvetica LT Std Cond Light" pitchFamily="34" charset="0"/>
              </a:rPr>
              <a:t>is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poised</a:t>
            </a:r>
            <a:r>
              <a:rPr lang="es-ES" sz="3600" dirty="0" smtClean="0">
                <a:latin typeface="Helvetica LT Std Cond Light" pitchFamily="34" charset="0"/>
              </a:rPr>
              <a:t> to </a:t>
            </a:r>
            <a:r>
              <a:rPr lang="es-ES" sz="3600" dirty="0" err="1" smtClean="0">
                <a:latin typeface="Helvetica LT Std Cond Light" pitchFamily="34" charset="0"/>
              </a:rPr>
              <a:t>be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one</a:t>
            </a:r>
            <a:r>
              <a:rPr lang="es-ES" sz="3600" dirty="0" smtClean="0">
                <a:latin typeface="Helvetica LT Std Cond Light" pitchFamily="34" charset="0"/>
              </a:rPr>
              <a:t> of </a:t>
            </a:r>
            <a:r>
              <a:rPr lang="es-ES" sz="3600" dirty="0" err="1" smtClean="0">
                <a:latin typeface="Helvetica LT Std Cond Light" pitchFamily="34" charset="0"/>
              </a:rPr>
              <a:t>the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fastest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growing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automotive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markets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worldwide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over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the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next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decade</a:t>
            </a:r>
            <a:r>
              <a:rPr lang="es-ES" sz="3600" dirty="0" smtClean="0">
                <a:latin typeface="Helvetica LT Std Cond Light" pitchFamily="34" charset="0"/>
              </a:rPr>
              <a:t> and </a:t>
            </a:r>
            <a:r>
              <a:rPr lang="es-ES" sz="3600" dirty="0" err="1" smtClean="0">
                <a:latin typeface="Helvetica LT Std Cond Light" pitchFamily="34" charset="0"/>
              </a:rPr>
              <a:t>is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slated</a:t>
            </a:r>
            <a:r>
              <a:rPr lang="es-ES" sz="3600" dirty="0" smtClean="0">
                <a:latin typeface="Helvetica LT Std Cond Light" pitchFamily="34" charset="0"/>
              </a:rPr>
              <a:t> to </a:t>
            </a:r>
            <a:r>
              <a:rPr lang="es-ES" sz="3600" dirty="0" err="1" smtClean="0">
                <a:latin typeface="Helvetica LT Std Cond Light" pitchFamily="34" charset="0"/>
              </a:rPr>
              <a:t>move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from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number</a:t>
            </a:r>
            <a:r>
              <a:rPr lang="es-ES" sz="3600" dirty="0" smtClean="0">
                <a:latin typeface="Helvetica LT Std Cond Light" pitchFamily="34" charset="0"/>
              </a:rPr>
              <a:t> 6 position to </a:t>
            </a:r>
            <a:r>
              <a:rPr lang="es-ES" sz="3600" dirty="0" err="1" smtClean="0">
                <a:latin typeface="Helvetica LT Std Cond Light" pitchFamily="34" charset="0"/>
              </a:rPr>
              <a:t>number</a:t>
            </a:r>
            <a:r>
              <a:rPr lang="es-ES" sz="3600" dirty="0" smtClean="0">
                <a:latin typeface="Helvetica LT Std Cond Light" pitchFamily="34" charset="0"/>
              </a:rPr>
              <a:t> 3 position in </a:t>
            </a:r>
            <a:r>
              <a:rPr lang="es-ES" sz="3600" dirty="0" err="1" smtClean="0">
                <a:latin typeface="Helvetica LT Std Cond Light" pitchFamily="34" charset="0"/>
              </a:rPr>
              <a:t>the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passenger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vehicle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market</a:t>
            </a:r>
            <a:endParaRPr lang="es-VE" sz="3600" dirty="0">
              <a:latin typeface="Helvetica LT Std Cond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s-ES" sz="2200" b="1" dirty="0" smtClean="0">
              <a:latin typeface="Helvetica LT Std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400" b="1" dirty="0" smtClean="0">
                  <a:solidFill>
                    <a:schemeClr val="bg1"/>
                  </a:solidFill>
                  <a:latin typeface="Agency FB" pitchFamily="34" charset="0"/>
                </a:rPr>
                <a:t>REASONS FOR TRADING WITH INDIA</a:t>
              </a: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310745" y="2119745"/>
            <a:ext cx="2209800" cy="2246769"/>
          </a:xfrm>
          <a:prstGeom prst="rect">
            <a:avLst/>
          </a:prstGeom>
          <a:solidFill>
            <a:srgbClr val="4C4C4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Assembled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vehicles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</a:p>
          <a:p>
            <a:pPr algn="ctr">
              <a:defRPr/>
            </a:pPr>
            <a:r>
              <a:rPr lang="es-ES" sz="2000" dirty="0" smtClean="0">
                <a:solidFill>
                  <a:schemeClr val="bg1"/>
                </a:solidFill>
                <a:latin typeface="Helvetica LT Std Black" pitchFamily="34" charset="0"/>
              </a:rPr>
              <a:t>can </a:t>
            </a:r>
            <a:r>
              <a:rPr lang="es-ES" sz="2000" dirty="0" err="1" smtClean="0">
                <a:solidFill>
                  <a:schemeClr val="bg1"/>
                </a:solidFill>
                <a:latin typeface="Helvetica LT Std Black" pitchFamily="34" charset="0"/>
              </a:rPr>
              <a:t>be</a:t>
            </a:r>
            <a:r>
              <a:rPr lang="es-ES" sz="2000" dirty="0" smtClean="0">
                <a:solidFill>
                  <a:schemeClr val="bg1"/>
                </a:solidFill>
                <a:latin typeface="Helvetica LT Std Black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Black" pitchFamily="34" charset="0"/>
              </a:rPr>
              <a:t>exported</a:t>
            </a:r>
            <a:r>
              <a:rPr lang="es-ES" sz="2000" dirty="0" smtClean="0">
                <a:solidFill>
                  <a:schemeClr val="bg1"/>
                </a:solidFill>
                <a:latin typeface="Helvetica LT Std Black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Black" pitchFamily="34" charset="0"/>
              </a:rPr>
              <a:t>to</a:t>
            </a:r>
            <a:r>
              <a:rPr lang="es-ES" sz="2000" dirty="0" smtClean="0">
                <a:solidFill>
                  <a:schemeClr val="bg1"/>
                </a:solidFill>
                <a:latin typeface="Helvetica LT Std Black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Black" pitchFamily="34" charset="0"/>
              </a:rPr>
              <a:t>other</a:t>
            </a:r>
            <a:r>
              <a:rPr lang="es-ES" sz="2000" dirty="0" smtClean="0">
                <a:solidFill>
                  <a:schemeClr val="bg1"/>
                </a:solidFill>
                <a:latin typeface="Helvetica LT Std Black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Black" pitchFamily="34" charset="0"/>
              </a:rPr>
              <a:t>Latin</a:t>
            </a:r>
            <a:r>
              <a:rPr lang="es-ES" sz="2000" dirty="0" smtClean="0">
                <a:solidFill>
                  <a:schemeClr val="bg1"/>
                </a:solidFill>
                <a:latin typeface="Helvetica LT Std Black" pitchFamily="34" charset="0"/>
              </a:rPr>
              <a:t> American </a:t>
            </a:r>
            <a:r>
              <a:rPr lang="es-ES" sz="2000" dirty="0" err="1" smtClean="0">
                <a:solidFill>
                  <a:schemeClr val="bg1"/>
                </a:solidFill>
                <a:latin typeface="Helvetica LT Std Black" pitchFamily="34" charset="0"/>
              </a:rPr>
              <a:t>countries</a:t>
            </a:r>
            <a:endParaRPr lang="es-VE" sz="2000" dirty="0">
              <a:solidFill>
                <a:schemeClr val="bg1"/>
              </a:solidFill>
              <a:latin typeface="Helvetica LT Std Light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990110" y="2133600"/>
            <a:ext cx="1828800" cy="1323439"/>
          </a:xfrm>
          <a:prstGeom prst="rect">
            <a:avLst/>
          </a:prstGeom>
          <a:solidFill>
            <a:srgbClr val="4C4C4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Indian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manufacturers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focus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on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Black" pitchFamily="34" charset="0"/>
              </a:rPr>
              <a:t>quality</a:t>
            </a:r>
            <a:endParaRPr lang="es-ES" sz="2000" i="1" dirty="0" smtClean="0">
              <a:solidFill>
                <a:schemeClr val="bg1"/>
              </a:solidFill>
              <a:latin typeface="Helvetica LT Std Light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779820" y="4800600"/>
            <a:ext cx="3733800" cy="1323439"/>
          </a:xfrm>
          <a:prstGeom prst="rect">
            <a:avLst/>
          </a:prstGeom>
          <a:solidFill>
            <a:srgbClr val="4C4C4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Even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renowned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internationational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brands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</a:p>
          <a:p>
            <a:pPr algn="ctr">
              <a:defRPr/>
            </a:pPr>
            <a:r>
              <a:rPr lang="es-ES" sz="2000" dirty="0" smtClean="0">
                <a:solidFill>
                  <a:schemeClr val="bg1"/>
                </a:solidFill>
                <a:latin typeface="Helvetica LT Std Black" pitchFamily="34" charset="0"/>
              </a:rPr>
              <a:t>are </a:t>
            </a:r>
            <a:r>
              <a:rPr lang="es-ES" sz="2000" dirty="0" err="1" smtClean="0">
                <a:solidFill>
                  <a:schemeClr val="bg1"/>
                </a:solidFill>
                <a:latin typeface="Helvetica LT Std Black" pitchFamily="34" charset="0"/>
              </a:rPr>
              <a:t>sourcing</a:t>
            </a:r>
            <a:r>
              <a:rPr lang="es-ES" sz="2000" dirty="0" smtClean="0">
                <a:solidFill>
                  <a:schemeClr val="bg1"/>
                </a:solidFill>
                <a:latin typeface="Helvetica LT Std Black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Black" pitchFamily="34" charset="0"/>
              </a:rPr>
              <a:t>their</a:t>
            </a:r>
            <a:r>
              <a:rPr lang="es-ES" sz="2000" dirty="0" smtClean="0">
                <a:solidFill>
                  <a:schemeClr val="bg1"/>
                </a:solidFill>
                <a:latin typeface="Helvetica LT Std Black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Black" pitchFamily="34" charset="0"/>
              </a:rPr>
              <a:t>requirements</a:t>
            </a:r>
            <a:r>
              <a:rPr lang="es-ES" sz="2000" dirty="0" smtClean="0">
                <a:solidFill>
                  <a:schemeClr val="bg1"/>
                </a:solidFill>
                <a:latin typeface="Helvetica LT Std Black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Black" pitchFamily="34" charset="0"/>
              </a:rPr>
              <a:t>from</a:t>
            </a:r>
            <a:r>
              <a:rPr lang="es-ES" sz="2000" dirty="0" smtClean="0">
                <a:solidFill>
                  <a:schemeClr val="bg1"/>
                </a:solidFill>
                <a:latin typeface="Helvetica LT Std Black" pitchFamily="34" charset="0"/>
              </a:rPr>
              <a:t> India</a:t>
            </a:r>
            <a:endParaRPr lang="es-ES" sz="2000" i="1" dirty="0" smtClean="0">
              <a:solidFill>
                <a:schemeClr val="bg1"/>
              </a:solidFill>
              <a:latin typeface="Helvetica LT Std Light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143000" y="2133600"/>
            <a:ext cx="2209800" cy="1631216"/>
          </a:xfrm>
          <a:prstGeom prst="rect">
            <a:avLst/>
          </a:prstGeom>
          <a:solidFill>
            <a:srgbClr val="4C4C4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If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you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directly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import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from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India,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procurement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cost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will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no </a:t>
            </a:r>
            <a:r>
              <a:rPr lang="es-ES" sz="2000" dirty="0" err="1" smtClean="0">
                <a:solidFill>
                  <a:schemeClr val="bg1"/>
                </a:solidFill>
                <a:latin typeface="Helvetica LT Std Black" pitchFamily="34" charset="0"/>
              </a:rPr>
              <a:t>doubt</a:t>
            </a:r>
            <a:r>
              <a:rPr lang="es-ES" sz="2000" dirty="0" smtClean="0">
                <a:solidFill>
                  <a:schemeClr val="bg1"/>
                </a:solidFill>
                <a:latin typeface="Helvetica LT Std Black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Black" pitchFamily="34" charset="0"/>
              </a:rPr>
              <a:t>be</a:t>
            </a:r>
            <a:r>
              <a:rPr lang="es-ES" sz="2000" dirty="0" smtClean="0">
                <a:solidFill>
                  <a:schemeClr val="bg1"/>
                </a:solidFill>
                <a:latin typeface="Helvetica LT Std Black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Black" pitchFamily="34" charset="0"/>
              </a:rPr>
              <a:t>cheaper</a:t>
            </a:r>
            <a:endParaRPr lang="es-ES" sz="2000" i="1" dirty="0" smtClean="0">
              <a:solidFill>
                <a:schemeClr val="bg1"/>
              </a:solidFill>
              <a:latin typeface="Helvetica LT Std Light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143001" y="4184070"/>
            <a:ext cx="3200400" cy="1938992"/>
          </a:xfrm>
          <a:prstGeom prst="rect">
            <a:avLst/>
          </a:prstGeom>
          <a:solidFill>
            <a:srgbClr val="4C4C4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You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can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also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set up </a:t>
            </a:r>
          </a:p>
          <a:p>
            <a:pPr algn="ctr">
              <a:defRPr/>
            </a:pPr>
            <a:r>
              <a:rPr lang="es-ES" sz="2000" dirty="0" err="1" smtClean="0">
                <a:solidFill>
                  <a:schemeClr val="bg1"/>
                </a:solidFill>
                <a:latin typeface="Helvetica LT Std Black" pitchFamily="34" charset="0"/>
              </a:rPr>
              <a:t>assembly</a:t>
            </a:r>
            <a:r>
              <a:rPr lang="es-ES" sz="2000" dirty="0" smtClean="0">
                <a:solidFill>
                  <a:schemeClr val="bg1"/>
                </a:solidFill>
                <a:latin typeface="Helvetica LT Std Black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Black" pitchFamily="34" charset="0"/>
              </a:rPr>
              <a:t>plants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</a:p>
          <a:p>
            <a:pPr algn="ctr">
              <a:defRPr/>
            </a:pP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for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Indian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for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two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wheelers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,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three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wheelers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and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four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tica LT Std Light" pitchFamily="34" charset="0"/>
              </a:rPr>
              <a:t>wheelers</a:t>
            </a:r>
            <a:r>
              <a:rPr lang="es-ES" sz="2000" dirty="0" smtClean="0">
                <a:solidFill>
                  <a:schemeClr val="bg1"/>
                </a:solidFill>
                <a:latin typeface="Helvetica LT Std Light" pitchFamily="34" charset="0"/>
              </a:rPr>
              <a:t> in Venezuela </a:t>
            </a:r>
            <a:endParaRPr lang="es-ES" sz="2000" i="1" dirty="0" smtClean="0">
              <a:solidFill>
                <a:schemeClr val="bg1"/>
              </a:solidFill>
              <a:latin typeface="Helvetica LT Std Light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52400" y="1295400"/>
            <a:ext cx="88392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 smtClean="0">
                <a:solidFill>
                  <a:schemeClr val="tx1"/>
                </a:solidFill>
                <a:latin typeface="Helvetica LT Std Black" pitchFamily="34" charset="0"/>
              </a:rPr>
              <a:t>You</a:t>
            </a:r>
            <a:r>
              <a:rPr lang="es-ES" sz="2000" dirty="0" smtClean="0">
                <a:solidFill>
                  <a:schemeClr val="tx1"/>
                </a:solidFill>
                <a:latin typeface="Helvetica LT Std Black" pitchFamily="34" charset="0"/>
              </a:rPr>
              <a:t> can </a:t>
            </a:r>
            <a:r>
              <a:rPr lang="es-ES" sz="2000" dirty="0" err="1" smtClean="0">
                <a:solidFill>
                  <a:schemeClr val="tx1"/>
                </a:solidFill>
                <a:latin typeface="Helvetica LT Std Black" pitchFamily="34" charset="0"/>
              </a:rPr>
              <a:t>source</a:t>
            </a:r>
            <a:r>
              <a:rPr lang="es-ES" sz="2000" dirty="0" smtClean="0">
                <a:solidFill>
                  <a:schemeClr val="tx1"/>
                </a:solidFill>
                <a:latin typeface="Helvetica LT Std Black" pitchFamily="34" charset="0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Helvetica LT Std Black" pitchFamily="34" charset="0"/>
              </a:rPr>
              <a:t>your</a:t>
            </a:r>
            <a:r>
              <a:rPr lang="es-ES" sz="2000" dirty="0" smtClean="0">
                <a:solidFill>
                  <a:schemeClr val="tx1"/>
                </a:solidFill>
                <a:latin typeface="Helvetica LT Std Black" pitchFamily="34" charset="0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Helvetica LT Std Black" pitchFamily="34" charset="0"/>
              </a:rPr>
              <a:t>requirements</a:t>
            </a:r>
            <a:r>
              <a:rPr lang="es-ES" sz="2000" dirty="0" smtClean="0">
                <a:solidFill>
                  <a:schemeClr val="tx1"/>
                </a:solidFill>
                <a:latin typeface="Helvetica LT Std Black" pitchFamily="34" charset="0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Helvetica LT Std Black" pitchFamily="34" charset="0"/>
              </a:rPr>
              <a:t>from</a:t>
            </a:r>
            <a:r>
              <a:rPr lang="es-ES" sz="2000" dirty="0" smtClean="0">
                <a:solidFill>
                  <a:schemeClr val="tx1"/>
                </a:solidFill>
                <a:latin typeface="Helvetica LT Std Black" pitchFamily="34" charset="0"/>
              </a:rPr>
              <a:t> India </a:t>
            </a:r>
            <a:r>
              <a:rPr lang="es-ES" sz="2000" dirty="0" err="1" smtClean="0">
                <a:solidFill>
                  <a:schemeClr val="tx1"/>
                </a:solidFill>
                <a:latin typeface="Helvetica LT Std Black" pitchFamily="34" charset="0"/>
              </a:rPr>
              <a:t>because</a:t>
            </a:r>
            <a:r>
              <a:rPr lang="es-ES" sz="2000" dirty="0" smtClean="0">
                <a:solidFill>
                  <a:schemeClr val="tx1"/>
                </a:solidFill>
                <a:latin typeface="Helvetica LT Std Black" pitchFamily="34" charset="0"/>
              </a:rPr>
              <a:t>:</a:t>
            </a:r>
            <a:endParaRPr lang="es-VE" sz="2000" dirty="0">
              <a:solidFill>
                <a:schemeClr val="tx1"/>
              </a:solidFill>
              <a:latin typeface="Helvetica LT Std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s-ES" sz="2200" b="1" dirty="0" smtClean="0">
              <a:latin typeface="Helvetica LT Std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200" b="1" dirty="0" smtClean="0">
                  <a:latin typeface="Agency FB" pitchFamily="34" charset="0"/>
                </a:rPr>
                <a:t>INDIA AUTO COMPONENT PRODUCT RANGE</a:t>
              </a:r>
              <a:endParaRPr lang="es-ES" sz="3200" b="1" dirty="0" smtClean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52400" y="1143000"/>
          <a:ext cx="8763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250 Rectángulo"/>
          <p:cNvSpPr/>
          <p:nvPr/>
        </p:nvSpPr>
        <p:spPr>
          <a:xfrm>
            <a:off x="4343400" y="6552404"/>
            <a:ext cx="4343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i="1" dirty="0" err="1" smtClean="0">
                <a:latin typeface="Helvetica LT Std Cond Light" pitchFamily="34" charset="0"/>
              </a:rPr>
              <a:t>Source</a:t>
            </a:r>
            <a:r>
              <a:rPr lang="es-ES" sz="1000" i="1" dirty="0" smtClean="0">
                <a:latin typeface="Helvetica LT Std Cond Light" pitchFamily="34" charset="0"/>
              </a:rPr>
              <a:t>: ACMA</a:t>
            </a:r>
            <a:endParaRPr lang="es-VE" sz="1000" i="1" dirty="0">
              <a:latin typeface="Helvetica LT Std Cond Blk" pitchFamily="34" charset="0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6477000" y="0"/>
            <a:ext cx="2667000" cy="1117600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s-ES" sz="2200" b="1" dirty="0" err="1" smtClean="0">
                <a:latin typeface="Helvetica LT Std" pitchFamily="34" charset="0"/>
              </a:rPr>
              <a:t>During</a:t>
            </a:r>
            <a:r>
              <a:rPr lang="es-ES" sz="2200" b="1" dirty="0" smtClean="0">
                <a:latin typeface="Helvetica LT Std" pitchFamily="34" charset="0"/>
              </a:rPr>
              <a:t> </a:t>
            </a:r>
            <a:r>
              <a:rPr lang="es-ES" sz="2200" b="1" dirty="0" err="1" smtClean="0">
                <a:latin typeface="Helvetica LT Std" pitchFamily="34" charset="0"/>
              </a:rPr>
              <a:t>year</a:t>
            </a:r>
            <a:r>
              <a:rPr lang="es-ES" sz="2200" b="1" dirty="0" smtClean="0">
                <a:latin typeface="Helvetica LT Std" pitchFamily="34" charset="0"/>
              </a:rPr>
              <a:t>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s-ES" sz="2200" b="1" dirty="0" smtClean="0">
                <a:latin typeface="Helvetica LT Std" pitchFamily="34" charset="0"/>
              </a:rPr>
              <a:t>No. of </a:t>
            </a:r>
            <a:r>
              <a:rPr lang="es-ES" sz="2200" b="1" dirty="0" err="1" smtClean="0">
                <a:latin typeface="Helvetica LT Std" pitchFamily="34" charset="0"/>
              </a:rPr>
              <a:t>Units</a:t>
            </a:r>
            <a:endParaRPr lang="es-ES" sz="2200" b="1" dirty="0" smtClean="0">
              <a:latin typeface="Helvetica LT Std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600" b="1" dirty="0" smtClean="0">
                  <a:solidFill>
                    <a:schemeClr val="bg1"/>
                  </a:solidFill>
                  <a:latin typeface="Agency FB" pitchFamily="34" charset="0"/>
                </a:rPr>
                <a:t>INDIAN AUTOMOTIVE PRODUCTION</a:t>
              </a: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graphicFrame>
        <p:nvGraphicFramePr>
          <p:cNvPr id="10" name="Chart 3"/>
          <p:cNvGraphicFramePr/>
          <p:nvPr/>
        </p:nvGraphicFramePr>
        <p:xfrm>
          <a:off x="152400" y="1143000"/>
          <a:ext cx="8839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250 Rectángulo"/>
          <p:cNvSpPr/>
          <p:nvPr/>
        </p:nvSpPr>
        <p:spPr>
          <a:xfrm>
            <a:off x="4343400" y="6552404"/>
            <a:ext cx="4343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i="1" dirty="0" err="1" smtClean="0">
                <a:latin typeface="Helvetica LT Std Cond Light" pitchFamily="34" charset="0"/>
              </a:rPr>
              <a:t>Source</a:t>
            </a:r>
            <a:r>
              <a:rPr lang="es-ES" sz="1000" i="1" dirty="0" smtClean="0">
                <a:latin typeface="Helvetica LT Std Cond Light" pitchFamily="34" charset="0"/>
              </a:rPr>
              <a:t>: ACMA</a:t>
            </a:r>
            <a:endParaRPr lang="es-VE" sz="1000" i="1" dirty="0">
              <a:latin typeface="Helvetica LT Std Cond Bl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s-ES" sz="2200" b="1" dirty="0" smtClean="0">
                <a:latin typeface="Helvetica LT Std" pitchFamily="34" charset="0"/>
              </a:rPr>
              <a:t>No. of </a:t>
            </a:r>
            <a:r>
              <a:rPr lang="es-ES" sz="2200" b="1" dirty="0" err="1" smtClean="0">
                <a:latin typeface="Helvetica LT Std" pitchFamily="34" charset="0"/>
              </a:rPr>
              <a:t>Units</a:t>
            </a:r>
            <a:endParaRPr lang="es-ES" sz="2200" b="1" dirty="0" smtClean="0">
              <a:latin typeface="Helvetica LT Std" pitchFamily="34" charset="0"/>
            </a:endParaRP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600" b="1" dirty="0" smtClean="0">
                  <a:solidFill>
                    <a:schemeClr val="bg1"/>
                  </a:solidFill>
                  <a:latin typeface="Agency FB" pitchFamily="34" charset="0"/>
                </a:rPr>
                <a:t>INDIAN AUTOMOTIVE PRODUCTION</a:t>
              </a: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graphicFrame>
        <p:nvGraphicFramePr>
          <p:cNvPr id="10" name="Chart 3"/>
          <p:cNvGraphicFramePr/>
          <p:nvPr/>
        </p:nvGraphicFramePr>
        <p:xfrm>
          <a:off x="228600" y="1219200"/>
          <a:ext cx="8686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250 Rectángulo"/>
          <p:cNvSpPr/>
          <p:nvPr/>
        </p:nvSpPr>
        <p:spPr>
          <a:xfrm>
            <a:off x="4343400" y="6552404"/>
            <a:ext cx="4343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00" i="1" dirty="0" err="1" smtClean="0">
                <a:latin typeface="Helvetica LT Std Cond Light" pitchFamily="34" charset="0"/>
              </a:rPr>
              <a:t>Source</a:t>
            </a:r>
            <a:r>
              <a:rPr lang="es-ES" sz="1000" i="1" dirty="0" smtClean="0">
                <a:latin typeface="Helvetica LT Std Cond Light" pitchFamily="34" charset="0"/>
              </a:rPr>
              <a:t>: ACMA</a:t>
            </a:r>
            <a:endParaRPr lang="es-VE" sz="1000" i="1" dirty="0">
              <a:latin typeface="Helvetica LT Std Cond Bl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" y="304799"/>
            <a:ext cx="8839200" cy="6449961"/>
          </a:xfrm>
          <a:prstGeom prst="roundRect">
            <a:avLst>
              <a:gd name="adj" fmla="val 7736"/>
            </a:avLst>
          </a:prstGeom>
          <a:solidFill>
            <a:srgbClr val="E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17600"/>
          </a:xfrm>
          <a:prstGeom prst="rect">
            <a:avLst/>
          </a:prstGeom>
          <a:solidFill>
            <a:srgbClr val="4C4C4C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s-ES" sz="2200" b="1" dirty="0" smtClean="0">
                <a:latin typeface="Helvetica LT Std" pitchFamily="34" charset="0"/>
              </a:rPr>
              <a:t>2012-13 Mn USD </a:t>
            </a:r>
          </a:p>
        </p:txBody>
      </p:sp>
      <p:grpSp>
        <p:nvGrpSpPr>
          <p:cNvPr id="3" name="10 Grupo"/>
          <p:cNvGrpSpPr/>
          <p:nvPr/>
        </p:nvGrpSpPr>
        <p:grpSpPr>
          <a:xfrm>
            <a:off x="0" y="-14748"/>
            <a:ext cx="5410200" cy="1143000"/>
            <a:chOff x="1981200" y="4953000"/>
            <a:chExt cx="7315200" cy="1143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953000"/>
              <a:ext cx="7315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1"/>
            <p:cNvSpPr/>
            <p:nvPr/>
          </p:nvSpPr>
          <p:spPr>
            <a:xfrm>
              <a:off x="1981200" y="4953000"/>
              <a:ext cx="73152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4000" b="1" dirty="0" smtClean="0">
                  <a:solidFill>
                    <a:schemeClr val="bg1"/>
                  </a:solidFill>
                  <a:latin typeface="Agency FB" pitchFamily="34" charset="0"/>
                </a:rPr>
                <a:t>INDIAN EXPORTS </a:t>
              </a:r>
            </a:p>
          </p:txBody>
        </p:sp>
      </p:grpSp>
      <p:sp>
        <p:nvSpPr>
          <p:cNvPr id="47" name="46 Cheurón"/>
          <p:cNvSpPr/>
          <p:nvPr/>
        </p:nvSpPr>
        <p:spPr>
          <a:xfrm flipH="1">
            <a:off x="5257800" y="-7620"/>
            <a:ext cx="406400" cy="1137920"/>
          </a:xfrm>
          <a:prstGeom prst="chevron">
            <a:avLst>
              <a:gd name="adj" fmla="val 31945"/>
            </a:avLst>
          </a:prstGeom>
          <a:solidFill>
            <a:srgbClr val="6B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pic>
        <p:nvPicPr>
          <p:cNvPr id="1026" name="Picture 2" descr="C:\Users\Junior\Documents\Junior\Documentos\Embassy of India\Sin título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773385"/>
            <a:ext cx="3914941" cy="2057400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762000" y="1676400"/>
            <a:ext cx="3733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100" dirty="0" smtClean="0">
                <a:latin typeface="Helvetica LT Std Cond Blk" pitchFamily="34" charset="0"/>
              </a:rPr>
              <a:t>US$ 300.400 </a:t>
            </a:r>
            <a:r>
              <a:rPr lang="es-VE" sz="4100" dirty="0" err="1" smtClean="0">
                <a:latin typeface="Helvetica LT Std Cond Blk" pitchFamily="34" charset="0"/>
              </a:rPr>
              <a:t>Bn</a:t>
            </a:r>
            <a:endParaRPr lang="es-VE" sz="4100" dirty="0">
              <a:latin typeface="Helvetica LT Std Cond Bl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5800" y="1295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dirty="0" smtClean="0">
                <a:latin typeface="Helvetica LT Std Cond Light" pitchFamily="34" charset="0"/>
              </a:rPr>
              <a:t>Total </a:t>
            </a:r>
            <a:r>
              <a:rPr lang="es-VE" sz="2800" dirty="0" err="1" smtClean="0">
                <a:latin typeface="Helvetica LT Std Cond Light" pitchFamily="34" charset="0"/>
              </a:rPr>
              <a:t>Indian</a:t>
            </a:r>
            <a:r>
              <a:rPr lang="es-VE" sz="2800" dirty="0" smtClean="0">
                <a:latin typeface="Helvetica LT Std Cond Light" pitchFamily="34" charset="0"/>
              </a:rPr>
              <a:t> </a:t>
            </a:r>
            <a:r>
              <a:rPr lang="es-VE" sz="2800" dirty="0" err="1" smtClean="0">
                <a:latin typeface="Helvetica LT Std Cond Light" pitchFamily="34" charset="0"/>
              </a:rPr>
              <a:t>Exports</a:t>
            </a:r>
            <a:r>
              <a:rPr lang="es-VE" sz="2800" dirty="0" smtClean="0">
                <a:latin typeface="Helvetica LT Std Cond Light" pitchFamily="34" charset="0"/>
              </a:rPr>
              <a:t> in 2012</a:t>
            </a:r>
            <a:endParaRPr lang="es-VE" sz="2800" dirty="0">
              <a:latin typeface="Helvetica LT Std Cond Light" pitchFamily="34" charset="0"/>
            </a:endParaRPr>
          </a:p>
        </p:txBody>
      </p:sp>
      <p:pic>
        <p:nvPicPr>
          <p:cNvPr id="16" name="Picture 3" descr="C:\Users\Junior\Documents\Junior\Documentos\Embassy of India\brake-repai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581400"/>
            <a:ext cx="1828800" cy="1828800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3410856" y="3951198"/>
            <a:ext cx="579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err="1" smtClean="0">
                <a:latin typeface="Helvetica LT Std Cond Light" pitchFamily="34" charset="0"/>
              </a:rPr>
              <a:t>Vehicles</a:t>
            </a:r>
            <a:r>
              <a:rPr lang="es-ES" sz="2600" dirty="0" smtClean="0">
                <a:latin typeface="Helvetica LT Std Cond Light" pitchFamily="34" charset="0"/>
              </a:rPr>
              <a:t> and </a:t>
            </a:r>
            <a:r>
              <a:rPr lang="es-ES" sz="2600" dirty="0" err="1" smtClean="0">
                <a:latin typeface="Helvetica LT Std Cond Light" pitchFamily="34" charset="0"/>
              </a:rPr>
              <a:t>parts</a:t>
            </a:r>
            <a:r>
              <a:rPr lang="es-ES" sz="2600" dirty="0" smtClean="0">
                <a:latin typeface="Helvetica LT Std Cond Light" pitchFamily="34" charset="0"/>
              </a:rPr>
              <a:t> </a:t>
            </a:r>
            <a:r>
              <a:rPr lang="es-ES" sz="2600" dirty="0" err="1" smtClean="0">
                <a:latin typeface="Helvetica LT Std Cond Light" pitchFamily="34" charset="0"/>
              </a:rPr>
              <a:t>Exports</a:t>
            </a:r>
            <a:endParaRPr lang="es-VE" sz="2600" dirty="0">
              <a:latin typeface="Helvetica LT Std Cond Light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396330" y="4332198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Helvetica LT Std Cond Blk" pitchFamily="34" charset="0"/>
              </a:rPr>
              <a:t>US$ 12.193</a:t>
            </a:r>
            <a:r>
              <a:rPr lang="es-VE" sz="4000" dirty="0" smtClean="0">
                <a:latin typeface="Helvetica LT Std Cond Blk" pitchFamily="34" charset="0"/>
              </a:rPr>
              <a:t> </a:t>
            </a:r>
            <a:r>
              <a:rPr lang="es-VE" sz="4000" dirty="0" err="1" smtClean="0">
                <a:latin typeface="Helvetica LT Std Cond Blk" pitchFamily="34" charset="0"/>
              </a:rPr>
              <a:t>Bn</a:t>
            </a:r>
            <a:endParaRPr lang="es-VE" sz="4000" dirty="0">
              <a:latin typeface="Helvetica LT Std Cond Blk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914400" y="55626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err="1" smtClean="0">
                <a:latin typeface="Helvetica LT Std Cond Light" pitchFamily="34" charset="0"/>
              </a:rPr>
              <a:t>Which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3600" dirty="0" err="1" smtClean="0">
                <a:latin typeface="Helvetica LT Std Cond Light" pitchFamily="34" charset="0"/>
              </a:rPr>
              <a:t>represents</a:t>
            </a:r>
            <a:r>
              <a:rPr lang="es-ES" sz="3600" dirty="0" smtClean="0">
                <a:latin typeface="Helvetica LT Std Cond Light" pitchFamily="34" charset="0"/>
              </a:rPr>
              <a:t> </a:t>
            </a:r>
            <a:r>
              <a:rPr lang="es-ES" sz="4800" dirty="0" smtClean="0">
                <a:latin typeface="Helvetica LT Std Cond Blk" pitchFamily="34" charset="0"/>
              </a:rPr>
              <a:t>4,05% </a:t>
            </a:r>
            <a:r>
              <a:rPr lang="es-ES" sz="3600" dirty="0" smtClean="0">
                <a:latin typeface="Helvetica LT Std Cond Light" pitchFamily="34" charset="0"/>
              </a:rPr>
              <a:t>of total </a:t>
            </a:r>
            <a:r>
              <a:rPr lang="es-ES" sz="3600" dirty="0" err="1" smtClean="0">
                <a:latin typeface="Helvetica LT Std Cond Light" pitchFamily="34" charset="0"/>
              </a:rPr>
              <a:t>exports</a:t>
            </a:r>
            <a:endParaRPr lang="es-VE" sz="6600" dirty="0">
              <a:latin typeface="Helvetica LT Std Cond Bl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878</Words>
  <Application>Microsoft Office PowerPoint</Application>
  <PresentationFormat>On-screen Show (4:3)</PresentationFormat>
  <Paragraphs>247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RECEMBIND</dc:creator>
  <cp:lastModifiedBy>RECEMBIND</cp:lastModifiedBy>
  <cp:revision>163</cp:revision>
  <dcterms:created xsi:type="dcterms:W3CDTF">2013-12-27T20:11:22Z</dcterms:created>
  <dcterms:modified xsi:type="dcterms:W3CDTF">2014-09-16T15:08:47Z</dcterms:modified>
</cp:coreProperties>
</file>